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97" r:id="rId1"/>
    <p:sldMasterId id="2147483722" r:id="rId2"/>
  </p:sldMasterIdLst>
  <p:notesMasterIdLst>
    <p:notesMasterId r:id="rId38"/>
  </p:notesMasterIdLst>
  <p:sldIdLst>
    <p:sldId id="316" r:id="rId3"/>
    <p:sldId id="600" r:id="rId4"/>
    <p:sldId id="601" r:id="rId5"/>
    <p:sldId id="609" r:id="rId6"/>
    <p:sldId id="610" r:id="rId7"/>
    <p:sldId id="607" r:id="rId8"/>
    <p:sldId id="608" r:id="rId9"/>
    <p:sldId id="602" r:id="rId10"/>
    <p:sldId id="619" r:id="rId11"/>
    <p:sldId id="269" r:id="rId12"/>
    <p:sldId id="273" r:id="rId13"/>
    <p:sldId id="274" r:id="rId14"/>
    <p:sldId id="275" r:id="rId15"/>
    <p:sldId id="614" r:id="rId16"/>
    <p:sldId id="613" r:id="rId17"/>
    <p:sldId id="612" r:id="rId18"/>
    <p:sldId id="628" r:id="rId19"/>
    <p:sldId id="622" r:id="rId20"/>
    <p:sldId id="621" r:id="rId21"/>
    <p:sldId id="620" r:id="rId22"/>
    <p:sldId id="623" r:id="rId23"/>
    <p:sldId id="260" r:id="rId24"/>
    <p:sldId id="258" r:id="rId25"/>
    <p:sldId id="264" r:id="rId26"/>
    <p:sldId id="265" r:id="rId27"/>
    <p:sldId id="627" r:id="rId28"/>
    <p:sldId id="295" r:id="rId29"/>
    <p:sldId id="624" r:id="rId30"/>
    <p:sldId id="271" r:id="rId31"/>
    <p:sldId id="616" r:id="rId32"/>
    <p:sldId id="277" r:id="rId33"/>
    <p:sldId id="272" r:id="rId34"/>
    <p:sldId id="625" r:id="rId35"/>
    <p:sldId id="268" r:id="rId36"/>
    <p:sldId id="263" r:id="rId37"/>
  </p:sldIdLst>
  <p:sldSz cx="12192000" cy="6858000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Droid Sans Fallback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Droid Sans Fallback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Droid Sans Fallback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Droid Sans Fallback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Droid Sans Fallback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Droid Sans Fallback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Droid Sans Fallback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Droid Sans Fallback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Droid Sans Fallback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D60093"/>
    <a:srgbClr val="FF33CC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568" autoAdjust="0"/>
  </p:normalViewPr>
  <p:slideViewPr>
    <p:cSldViewPr>
      <p:cViewPr varScale="1">
        <p:scale>
          <a:sx n="62" d="100"/>
          <a:sy n="62" d="100"/>
        </p:scale>
        <p:origin x="828" y="28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1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512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pPr>
              <a:defRPr/>
            </a:pPr>
            <a:fld id="{4BAE18AA-9A3A-49EE-B7D9-E904BCA26008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4A765040-176A-4925-8831-AAA78E0C109B}" type="slidenum">
              <a:rPr kumimoji="0" lang="fr-F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DejaVu Sans" panose="020B0603030804020204" pitchFamily="34" charset="0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1</a:t>
            </a:fld>
            <a:endParaRPr kumimoji="0" lang="fr-FR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DejaVu Sans" panose="020B0603030804020204" pitchFamily="34" charset="0"/>
            </a:endParaRPr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911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4BAE18AA-9A3A-49EE-B7D9-E904BCA26008}" type="slidenum">
              <a:rPr lang="fr-FR" altLang="en-US" smtClean="0"/>
              <a:pPr>
                <a:defRPr/>
              </a:pPr>
              <a:t>14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985645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4BAE18AA-9A3A-49EE-B7D9-E904BCA26008}" type="slidenum">
              <a:rPr lang="fr-FR" altLang="en-US" smtClean="0"/>
              <a:pPr>
                <a:defRPr/>
              </a:pPr>
              <a:t>26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007792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4BAE18AA-9A3A-49EE-B7D9-E904BCA26008}" type="slidenum">
              <a:rPr lang="fr-FR" altLang="en-US" smtClean="0"/>
              <a:pPr>
                <a:defRPr/>
              </a:pPr>
              <a:t>27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156891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3472" y="332656"/>
            <a:ext cx="9144000" cy="86409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7488" y="1772816"/>
            <a:ext cx="9144000" cy="79208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613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fld id="{7934DE5C-B144-4B84-A5E7-C5128FCD59E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24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fld id="{6FB8B1D5-36E3-4BFE-86BF-B87DC003A69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36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1295400"/>
            <a:ext cx="10361083" cy="136048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92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5F763-F19F-4859-AAAE-7B27DDE0E93C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458694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D008E-3C06-4B17-B04A-8B566F1CDA33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862965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AFEC6-01AC-401A-A57E-BE82522D552C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766949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562C9-AB91-48B1-A27E-F385FB198973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045186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52F4A-D327-4E90-BD48-BAE0B280008F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368561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2A26B-8E5C-40C1-A20A-EC643A16F753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724805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65DCB-B468-49C5-88BC-1C5C11DAF62C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402535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fld id="{CAE80796-ED21-4C7D-998C-95706787ECD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102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0E966-AD70-4907-A6B6-4918E02A946D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414097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5730C-96DC-4BB0-A202-BE87D40D395F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75702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EBA67-D742-43A2-AA91-08B9C86A1957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2948370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B5E44-863B-4CAD-9ED4-ADBB91C5B21E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084282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fld id="{1BEE0A2C-CB9E-479C-846B-D7F6B81774C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77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fld id="{4EE134C8-3CFD-4608-A0A4-8E8F4AF835E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12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fld id="{D2147081-067A-43ED-9E4C-9D4BD1870DD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19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fld id="{F7F30C64-9593-4A94-B18C-8C0EE5C2B88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40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fld id="{FBE56ECB-6A58-449B-B212-0ADA53396AB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fld id="{E850014F-60A0-420C-9778-99C7AF91D5A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11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fld id="{4754A43D-FC1B-4C01-80E4-72A8D001AAA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8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 userDrawn="1"/>
        </p:nvSpPr>
        <p:spPr bwMode="auto">
          <a:xfrm>
            <a:off x="76200" y="76200"/>
            <a:ext cx="11996738" cy="2847975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100000">
                <a:srgbClr val="000090"/>
              </a:gs>
            </a:gsLst>
            <a:lin ang="5400000" scaled="1"/>
          </a:gradFill>
          <a:ln>
            <a:noFill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  <a:extLs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  <a:endParaRPr lang="en-US" altLang="fr-FR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3716338"/>
            <a:ext cx="105156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1029" name="Rectangle 1"/>
          <p:cNvSpPr>
            <a:spLocks noChangeArrowheads="1"/>
          </p:cNvSpPr>
          <p:nvPr userDrawn="1"/>
        </p:nvSpPr>
        <p:spPr bwMode="auto">
          <a:xfrm>
            <a:off x="76200" y="3022600"/>
            <a:ext cx="11996738" cy="550863"/>
          </a:xfrm>
          <a:prstGeom prst="rect">
            <a:avLst/>
          </a:prstGeom>
          <a:solidFill>
            <a:srgbClr val="000090"/>
          </a:solidFill>
          <a:ln>
            <a:noFill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  <a:extLs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1030" name="Picture 3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57488"/>
            <a:ext cx="1817688" cy="539750"/>
          </a:xfrm>
          <a:prstGeom prst="rect">
            <a:avLst/>
          </a:prstGeom>
          <a:noFill/>
          <a:ln>
            <a:noFill/>
          </a:ln>
          <a:effectLst>
            <a:outerShdw dist="37675" dir="2700000" algn="ctr" rotWithShape="0">
              <a:srgbClr val="808080">
                <a:alpha val="4303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>
            <a:spLocks noChangeArrowheads="1"/>
          </p:cNvSpPr>
          <p:nvPr userDrawn="1"/>
        </p:nvSpPr>
        <p:spPr bwMode="auto">
          <a:xfrm>
            <a:off x="195263" y="3297238"/>
            <a:ext cx="232727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28160" tIns="64080" rIns="128160" bIns="6408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altLang="en-US" sz="900">
                <a:solidFill>
                  <a:srgbClr val="FFFFF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Laboratoire de Physique des Plasmas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34" r:id="rId12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 userDrawn="1"/>
        </p:nvSpPr>
        <p:spPr bwMode="auto">
          <a:xfrm>
            <a:off x="0" y="0"/>
            <a:ext cx="12192000" cy="1052513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100000">
                <a:srgbClr val="000090"/>
              </a:gs>
            </a:gsLst>
            <a:lin ang="5400000" scaled="1"/>
          </a:gradFill>
          <a:ln>
            <a:noFill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  <a:extLs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334963" y="44450"/>
            <a:ext cx="105156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  <a:endParaRPr lang="en-US" altLang="fr-FR"/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341438"/>
            <a:ext cx="1051560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5202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34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5253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CC81910-A7B8-4972-B261-21EDD01BD27E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68BF088-701A-4F91-861B-3D74554C7B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1042" y="588990"/>
            <a:ext cx="1180479" cy="351205"/>
          </a:xfrm>
          <a:prstGeom prst="rect">
            <a:avLst/>
          </a:prstGeom>
          <a:noFill/>
          <a:ln>
            <a:noFill/>
          </a:ln>
          <a:effectLst>
            <a:outerShdw dist="37675" dir="2700000" algn="ctr" rotWithShape="0">
              <a:srgbClr val="808080">
                <a:alpha val="4303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AB3AFA4-D963-4FC7-B817-6D638BA6F7A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563" y="44450"/>
            <a:ext cx="1281926" cy="52108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19EB46B-5FDC-4E38-95C4-FDFDFFB0EE5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66302"/>
            <a:ext cx="1106679" cy="9572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18" Type="http://schemas.openxmlformats.org/officeDocument/2006/relationships/image" Target="../media/image46.jpeg"/><Relationship Id="rId3" Type="http://schemas.openxmlformats.org/officeDocument/2006/relationships/image" Target="../media/image31.jpeg"/><Relationship Id="rId21" Type="http://schemas.openxmlformats.org/officeDocument/2006/relationships/image" Target="../media/image49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17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4.jpeg"/><Relationship Id="rId20" Type="http://schemas.openxmlformats.org/officeDocument/2006/relationships/image" Target="../media/image4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24" Type="http://schemas.openxmlformats.org/officeDocument/2006/relationships/image" Target="../media/image28.png"/><Relationship Id="rId5" Type="http://schemas.openxmlformats.org/officeDocument/2006/relationships/image" Target="../media/image33.jpeg"/><Relationship Id="rId15" Type="http://schemas.openxmlformats.org/officeDocument/2006/relationships/image" Target="../media/image43.jpeg"/><Relationship Id="rId23" Type="http://schemas.openxmlformats.org/officeDocument/2006/relationships/image" Target="../media/image51.jpeg"/><Relationship Id="rId10" Type="http://schemas.openxmlformats.org/officeDocument/2006/relationships/image" Target="../media/image38.jpeg"/><Relationship Id="rId19" Type="http://schemas.openxmlformats.org/officeDocument/2006/relationships/image" Target="../media/image47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Relationship Id="rId22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9.emf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media" Target="../media/media4.mp4"/><Relationship Id="rId7" Type="http://schemas.openxmlformats.org/officeDocument/2006/relationships/image" Target="../media/image61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0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4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1.jp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3.wdp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0.png"/><Relationship Id="rId8" Type="http://schemas.openxmlformats.org/officeDocument/2006/relationships/image" Target="../media/image160.png"/><Relationship Id="rId3" Type="http://schemas.openxmlformats.org/officeDocument/2006/relationships/image" Target="../media/image75.png"/><Relationship Id="rId12" Type="http://schemas.openxmlformats.org/officeDocument/2006/relationships/image" Target="../media/image200.png"/><Relationship Id="rId7" Type="http://schemas.openxmlformats.org/officeDocument/2006/relationships/image" Target="../media/image15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11" Type="http://schemas.openxmlformats.org/officeDocument/2006/relationships/image" Target="../media/image190.png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10" Type="http://schemas.openxmlformats.org/officeDocument/2006/relationships/image" Target="../media/image180.png"/><Relationship Id="rId4" Type="http://schemas.openxmlformats.org/officeDocument/2006/relationships/image" Target="../media/image76.png"/><Relationship Id="rId14" Type="http://schemas.openxmlformats.org/officeDocument/2006/relationships/image" Target="../media/image220.png"/><Relationship Id="rId9" Type="http://schemas.openxmlformats.org/officeDocument/2006/relationships/image" Target="../media/image1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78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8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6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emf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1.png"/><Relationship Id="rId5" Type="http://schemas.openxmlformats.org/officeDocument/2006/relationships/image" Target="../media/image90.emf"/><Relationship Id="rId4" Type="http://schemas.openxmlformats.org/officeDocument/2006/relationships/image" Target="../media/image89.emf"/><Relationship Id="rId9" Type="http://schemas.openxmlformats.org/officeDocument/2006/relationships/hyperlink" Target="https://www.themis.iac.es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8.jpeg"/><Relationship Id="rId4" Type="http://schemas.openxmlformats.org/officeDocument/2006/relationships/image" Target="../media/image1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1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9.png"/><Relationship Id="rId7" Type="http://schemas.openxmlformats.org/officeDocument/2006/relationships/image" Target="../media/image10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3.png"/><Relationship Id="rId5" Type="http://schemas.microsoft.com/office/2007/relationships/hdphoto" Target="../media/hdphoto4.wdp"/><Relationship Id="rId10" Type="http://schemas.openxmlformats.org/officeDocument/2006/relationships/image" Target="../media/image107.png"/><Relationship Id="rId4" Type="http://schemas.openxmlformats.org/officeDocument/2006/relationships/image" Target="../media/image102.png"/><Relationship Id="rId9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548680"/>
            <a:ext cx="12192000" cy="1957536"/>
          </a:xfrm>
        </p:spPr>
        <p:txBody>
          <a:bodyPr/>
          <a:lstStyle/>
          <a:p>
            <a:pPr algn="ctr"/>
            <a:r>
              <a:rPr lang="en-US" sz="5400" b="1" dirty="0"/>
              <a:t>THEMIS solar telescope </a:t>
            </a:r>
            <a:br>
              <a:rPr lang="en-US" b="1" dirty="0"/>
            </a:br>
            <a:r>
              <a:rPr lang="en-US" b="1" dirty="0"/>
              <a:t>A new era begins</a:t>
            </a:r>
            <a:endParaRPr lang="fr-FR" dirty="0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91344" y="3933056"/>
            <a:ext cx="11856640" cy="2520280"/>
          </a:xfrm>
        </p:spPr>
        <p:txBody>
          <a:bodyPr/>
          <a:lstStyle/>
          <a:p>
            <a:pPr marL="0" indent="0" algn="ctr" eaLnBrk="1" hangingPunct="1">
              <a:lnSpc>
                <a:spcPct val="100000"/>
              </a:lnSpc>
              <a:spcBef>
                <a:spcPts val="563"/>
              </a:spcBef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altLang="en-US" sz="2400" b="1" u="sng" dirty="0">
                <a:solidFill>
                  <a:srgbClr val="000090"/>
                </a:solidFill>
                <a:latin typeface="Arial" panose="020B0604020202020204" pitchFamily="34" charset="0"/>
              </a:rPr>
              <a:t>Étienne Pariat</a:t>
            </a:r>
            <a:r>
              <a:rPr lang="en-US" altLang="en-US" sz="2400" baseline="30000" dirty="0">
                <a:solidFill>
                  <a:srgbClr val="000090"/>
                </a:solidFill>
                <a:latin typeface="Arial" panose="020B0604020202020204" pitchFamily="34" charset="0"/>
              </a:rPr>
              <a:t>1,2</a:t>
            </a:r>
            <a:r>
              <a:rPr lang="en-US" altLang="en-US" sz="2400" dirty="0">
                <a:solidFill>
                  <a:srgbClr val="000090"/>
                </a:solidFill>
                <a:latin typeface="Arial" panose="020B0604020202020204" pitchFamily="34" charset="0"/>
              </a:rPr>
              <a:t>, B. Gelly</a:t>
            </a:r>
            <a:r>
              <a:rPr lang="en-US" altLang="en-US" sz="2400" baseline="30000" dirty="0">
                <a:solidFill>
                  <a:srgbClr val="000090"/>
                </a:solidFill>
                <a:latin typeface="Arial" panose="020B0604020202020204" pitchFamily="34" charset="0"/>
              </a:rPr>
              <a:t>1</a:t>
            </a:r>
            <a:r>
              <a:rPr lang="en-US" altLang="en-US" sz="2400" dirty="0">
                <a:solidFill>
                  <a:srgbClr val="000090"/>
                </a:solidFill>
                <a:latin typeface="Arial" panose="020B0604020202020204" pitchFamily="34" charset="0"/>
              </a:rPr>
              <a:t>, R. Douet</a:t>
            </a:r>
            <a:r>
              <a:rPr lang="en-US" altLang="en-US" sz="2400" baseline="30000" dirty="0">
                <a:solidFill>
                  <a:srgbClr val="000090"/>
                </a:solidFill>
                <a:latin typeface="Arial" panose="020B0604020202020204" pitchFamily="34" charset="0"/>
              </a:rPr>
              <a:t>1</a:t>
            </a:r>
            <a:r>
              <a:rPr lang="en-US" altLang="en-US" sz="2400" dirty="0">
                <a:solidFill>
                  <a:srgbClr val="000090"/>
                </a:solidFill>
                <a:latin typeface="Arial" panose="020B0604020202020204" pitchFamily="34" charset="0"/>
              </a:rPr>
              <a:t>, D. Laforgue</a:t>
            </a:r>
            <a:r>
              <a:rPr lang="en-US" altLang="en-US" sz="2400" baseline="30000" dirty="0">
                <a:solidFill>
                  <a:srgbClr val="000090"/>
                </a:solidFill>
                <a:latin typeface="Arial" panose="020B0604020202020204" pitchFamily="34" charset="0"/>
              </a:rPr>
              <a:t>1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563"/>
              </a:spcBef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endParaRPr lang="en-US" altLang="en-US" sz="1800" baseline="30000" dirty="0">
              <a:solidFill>
                <a:srgbClr val="000090"/>
              </a:solidFill>
              <a:latin typeface="Arial" panose="020B0604020202020204" pitchFamily="34" charset="0"/>
            </a:endParaRPr>
          </a:p>
          <a:p>
            <a:pPr marL="0" indent="0" algn="ctr" eaLnBrk="1" hangingPunct="1">
              <a:lnSpc>
                <a:spcPct val="100000"/>
              </a:lnSpc>
              <a:spcBef>
                <a:spcPts val="563"/>
              </a:spcBef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altLang="en-US" sz="1600" baseline="30000" dirty="0">
                <a:solidFill>
                  <a:srgbClr val="000090"/>
                </a:solidFill>
                <a:latin typeface="Arial" panose="020B0604020202020204" pitchFamily="34" charset="0"/>
              </a:rPr>
              <a:t>1</a:t>
            </a:r>
            <a:r>
              <a:rPr lang="en-US" altLang="en-US" sz="1600" dirty="0">
                <a:solidFill>
                  <a:srgbClr val="000090"/>
                </a:solidFill>
                <a:latin typeface="Arial" panose="020B0604020202020204" pitchFamily="34" charset="0"/>
              </a:rPr>
              <a:t> </a:t>
            </a:r>
            <a:r>
              <a:rPr lang="fr-FR" sz="1600" dirty="0">
                <a:solidFill>
                  <a:srgbClr val="000090"/>
                </a:solidFill>
              </a:rPr>
              <a:t>French-</a:t>
            </a:r>
            <a:r>
              <a:rPr lang="fr-FR" sz="1600" dirty="0" err="1">
                <a:solidFill>
                  <a:srgbClr val="000090"/>
                </a:solidFill>
              </a:rPr>
              <a:t>Spanish</a:t>
            </a:r>
            <a:r>
              <a:rPr lang="fr-FR" sz="1600" dirty="0">
                <a:solidFill>
                  <a:srgbClr val="000090"/>
                </a:solidFill>
              </a:rPr>
              <a:t> </a:t>
            </a:r>
            <a:r>
              <a:rPr lang="fr-FR" sz="1600" dirty="0" err="1">
                <a:solidFill>
                  <a:srgbClr val="000090"/>
                </a:solidFill>
              </a:rPr>
              <a:t>Laboratory</a:t>
            </a:r>
            <a:r>
              <a:rPr lang="fr-FR" sz="1600" dirty="0">
                <a:solidFill>
                  <a:srgbClr val="000090"/>
                </a:solidFill>
              </a:rPr>
              <a:t> for </a:t>
            </a:r>
            <a:r>
              <a:rPr lang="fr-FR" sz="1600" dirty="0" err="1">
                <a:solidFill>
                  <a:srgbClr val="000090"/>
                </a:solidFill>
              </a:rPr>
              <a:t>Astrophysics</a:t>
            </a:r>
            <a:r>
              <a:rPr lang="fr-FR" sz="1600" dirty="0">
                <a:solidFill>
                  <a:srgbClr val="000090"/>
                </a:solidFill>
              </a:rPr>
              <a:t> in </a:t>
            </a:r>
            <a:r>
              <a:rPr lang="fr-FR" sz="1600" dirty="0" err="1">
                <a:solidFill>
                  <a:srgbClr val="000090"/>
                </a:solidFill>
              </a:rPr>
              <a:t>Canarias</a:t>
            </a:r>
            <a:r>
              <a:rPr lang="fr-FR" sz="1600" dirty="0">
                <a:solidFill>
                  <a:srgbClr val="000090"/>
                </a:solidFill>
              </a:rPr>
              <a:t> (FSLAC), CNRS, IAC, La Laguna, Tenerife, ES 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563"/>
              </a:spcBef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altLang="en-US" sz="1600" baseline="30000" dirty="0">
                <a:solidFill>
                  <a:srgbClr val="000090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600" dirty="0">
                <a:solidFill>
                  <a:srgbClr val="00009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rgbClr val="000090"/>
                </a:solidFill>
                <a:latin typeface="Arial" panose="020B0604020202020204" pitchFamily="34" charset="0"/>
              </a:rPr>
              <a:t>Laboratoire</a:t>
            </a:r>
            <a:r>
              <a:rPr lang="en-US" altLang="en-US" sz="1600" dirty="0">
                <a:solidFill>
                  <a:srgbClr val="000090"/>
                </a:solidFill>
                <a:latin typeface="Arial" panose="020B0604020202020204" pitchFamily="34" charset="0"/>
              </a:rPr>
              <a:t> de Physique des Plasmas, </a:t>
            </a:r>
            <a:r>
              <a:rPr lang="fr-FR" altLang="en-US" sz="1600" dirty="0">
                <a:solidFill>
                  <a:srgbClr val="000090"/>
                </a:solidFill>
                <a:latin typeface="Arial" panose="020B0604020202020204" pitchFamily="34" charset="0"/>
              </a:rPr>
              <a:t>Sorbonne Université, École polytechnique, Institut Polytechnique de Paris, Université Paris Saclay, Observatoire de Paris-PSL, CNRS, Paris, France</a:t>
            </a:r>
            <a:endParaRPr lang="en-US" altLang="en-US" sz="1600" dirty="0">
              <a:solidFill>
                <a:srgbClr val="000090"/>
              </a:solidFill>
              <a:latin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078361" y="3131676"/>
            <a:ext cx="6041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Journées</a:t>
            </a:r>
            <a:r>
              <a:rPr lang="en-US" b="1" dirty="0">
                <a:solidFill>
                  <a:schemeClr val="bg1"/>
                </a:solidFill>
              </a:rPr>
              <a:t> de la SF2A – S08 – Toulouse – July 3</a:t>
            </a:r>
            <a:r>
              <a:rPr lang="en-US" b="1" baseline="30000" dirty="0">
                <a:solidFill>
                  <a:schemeClr val="bg1"/>
                </a:solidFill>
              </a:rPr>
              <a:t>rd  </a:t>
            </a:r>
            <a:r>
              <a:rPr lang="en-US" b="1" dirty="0">
                <a:solidFill>
                  <a:schemeClr val="bg1"/>
                </a:solidFill>
              </a:rPr>
              <a:t>2025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B7BDFB75-F2B9-4E9E-8BC8-A4B06817CA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11121796" y="5810490"/>
            <a:ext cx="998196" cy="998196"/>
          </a:xfrm>
          <a:prstGeom prst="rect">
            <a:avLst/>
          </a:prstGeom>
        </p:spPr>
      </p:pic>
      <p:pic>
        <p:nvPicPr>
          <p:cNvPr id="11" name="Picture 12" descr="CNRSinter-Bichro-P">
            <a:extLst>
              <a:ext uri="{FF2B5EF4-FFF2-40B4-BE49-F238E27FC236}">
                <a16:creationId xmlns:a16="http://schemas.microsoft.com/office/drawing/2014/main" id="{8840F048-B2CD-4826-A5DD-7DE2774F1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4" y="5907129"/>
            <a:ext cx="998196" cy="90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42D8F97-FB7C-4327-A1BA-B4D052B3CB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5602341"/>
            <a:ext cx="1394711" cy="1206345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B19E5F0D-3341-4D8A-8C6B-4CF1DA30029B}"/>
              </a:ext>
            </a:extLst>
          </p:cNvPr>
          <p:cNvGrpSpPr/>
          <p:nvPr/>
        </p:nvGrpSpPr>
        <p:grpSpPr>
          <a:xfrm>
            <a:off x="9840416" y="2636912"/>
            <a:ext cx="2207874" cy="892552"/>
            <a:chOff x="9649072" y="2603819"/>
            <a:chExt cx="2207874" cy="892552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36F5D58-D929-44CB-BC9B-3EC3DD8616B5}"/>
                </a:ext>
              </a:extLst>
            </p:cNvPr>
            <p:cNvSpPr txBox="1"/>
            <p:nvPr/>
          </p:nvSpPr>
          <p:spPr>
            <a:xfrm>
              <a:off x="9649072" y="2603819"/>
              <a:ext cx="2207874" cy="8925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en-US" sz="1600" dirty="0">
                  <a:latin typeface="Georgia Pro Light" panose="02040302050405020303" pitchFamily="18" charset="0"/>
                </a:rPr>
                <a:t> </a:t>
              </a:r>
              <a:r>
                <a:rPr lang="en-US" sz="2800" b="1" dirty="0">
                  <a:latin typeface="OCR A Extended" panose="02010509020102010303" pitchFamily="50" charset="0"/>
                </a:rPr>
                <a:t>FSLAC</a:t>
              </a:r>
              <a:endParaRPr lang="en-US" sz="1600" b="1" dirty="0">
                <a:latin typeface="OCR A Extended" panose="02010509020102010303" pitchFamily="50" charset="0"/>
              </a:endParaRPr>
            </a:p>
            <a:p>
              <a:r>
                <a:rPr lang="en-US" sz="1200" dirty="0">
                  <a:latin typeface="OCR A Extended" panose="02010509020102010303" pitchFamily="50" charset="0"/>
                </a:rPr>
                <a:t>International </a:t>
              </a:r>
            </a:p>
            <a:p>
              <a:r>
                <a:rPr lang="en-US" sz="1200" dirty="0">
                  <a:latin typeface="OCR A Extended" panose="02010509020102010303" pitchFamily="50" charset="0"/>
                </a:rPr>
                <a:t>Research Lab.</a:t>
              </a:r>
              <a:endParaRPr lang="en-US" sz="1100" dirty="0">
                <a:latin typeface="OCR A Extended" panose="02010509020102010303" pitchFamily="50" charset="0"/>
              </a:endParaRPr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622B6D9-FBC7-4B5B-89AC-914ECF2FE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2041" y="2621465"/>
              <a:ext cx="874905" cy="874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96875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1" y="44450"/>
            <a:ext cx="9577065" cy="944563"/>
          </a:xfrm>
        </p:spPr>
        <p:txBody>
          <a:bodyPr/>
          <a:lstStyle/>
          <a:p>
            <a:r>
              <a:rPr lang="en-US" dirty="0"/>
              <a:t>THEMIS Adaptive Optics (TAO): </a:t>
            </a:r>
            <a:r>
              <a:rPr lang="en-US" sz="2400" dirty="0"/>
              <a:t>specifications &amp;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412" y="1268760"/>
            <a:ext cx="8212867" cy="5328592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Specifications</a:t>
            </a:r>
          </a:p>
          <a:p>
            <a:pPr lvl="1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 sub-aperture Shack-Hartmann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wavefront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sensor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(10×10);</a:t>
            </a:r>
          </a:p>
          <a:p>
            <a:pPr lvl="2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380×380 pixel WFS images,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Mikrotron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EoSens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4CXP detector;</a:t>
            </a:r>
          </a:p>
          <a:p>
            <a:pPr lvl="1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THEMIS-optical-path-compatible 16 mm deformable mirror </a:t>
            </a:r>
          </a:p>
          <a:p>
            <a:pPr lvl="1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 actuator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 deformable mirror  (11×11), from ALPAO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Real time correction (RTC)</a:t>
            </a:r>
          </a:p>
          <a:p>
            <a:pPr lvl="2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Computer: CPU i7-4790K (Q2’14) at 4.2 GHz, 4 cores, up to 50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Gflops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/core with AVX2 + FMA instructions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4400" lvl="2" indent="0">
              <a:buNone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  <a:p>
            <a:pPr lvl="1"/>
            <a:r>
              <a:rPr lang="fr-FR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Closed AO loop on the Sun</a:t>
            </a:r>
          </a:p>
          <a:p>
            <a:pPr lvl="2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started from scratch mid-2016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operative in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December 2020</a:t>
            </a:r>
          </a:p>
          <a:p>
            <a:pPr lvl="1"/>
            <a:r>
              <a:rPr lang="fr-FR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RTC software running in CPU @1250 Hz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(no GPU)</a:t>
            </a:r>
          </a:p>
          <a:p>
            <a:pPr lvl="2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flexible RTC software to implement and experiment new algorithms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objective: unsupervised AO system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(optimal correction whatever the conditions)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2" t="-107" r="908" b="8197"/>
          <a:stretch/>
        </p:blipFill>
        <p:spPr>
          <a:xfrm>
            <a:off x="8783853" y="1124744"/>
            <a:ext cx="3004734" cy="28591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4031"/>
          <a:stretch/>
        </p:blipFill>
        <p:spPr>
          <a:xfrm>
            <a:off x="8832308" y="3983854"/>
            <a:ext cx="3313826" cy="2685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08168" y="6369589"/>
            <a:ext cx="4090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Thiebaut</a:t>
            </a:r>
            <a:r>
              <a:rPr lang="en-US" sz="1400" b="1" dirty="0"/>
              <a:t>, E., Tallon, M. et al,  SPIE proceedings 2022 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EAAC63-9865-4FAF-B495-E71D23349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26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TAO going live on NOAA 12975</a:t>
            </a:r>
          </a:p>
        </p:txBody>
      </p:sp>
      <p:pic>
        <p:nvPicPr>
          <p:cNvPr id="4" name="noaa-12975-with-without_b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6608" r="354" b="6549"/>
          <a:stretch/>
        </p:blipFill>
        <p:spPr>
          <a:xfrm>
            <a:off x="1516988" y="1988840"/>
            <a:ext cx="9158024" cy="4489545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06015" y="1110567"/>
            <a:ext cx="10544547" cy="828727"/>
          </a:xfrm>
        </p:spPr>
        <p:txBody>
          <a:bodyPr>
            <a:normAutofit/>
          </a:bodyPr>
          <a:lstStyle/>
          <a:p>
            <a:r>
              <a:rPr lang="en-US" sz="2000" dirty="0"/>
              <a:t>Successive recordings  in equivalent seeing conditions</a:t>
            </a:r>
          </a:p>
          <a:p>
            <a:r>
              <a:rPr lang="en-US" sz="2000" dirty="0"/>
              <a:t>55’’ square field, 20 image/s (0.3 </a:t>
            </a:r>
            <a:r>
              <a:rPr lang="en-US" sz="2000" dirty="0" err="1"/>
              <a:t>ms</a:t>
            </a:r>
            <a:r>
              <a:rPr lang="en-US" sz="2000" dirty="0"/>
              <a:t>), 2k x 2k (0.03’’ /px) on Broadband Imaging Camera</a:t>
            </a:r>
          </a:p>
          <a:p>
            <a:endParaRPr lang="en-US" sz="2000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BD0D47-1CA9-4220-9719-9A2B24F53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8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" y="1124744"/>
            <a:ext cx="5741039" cy="574103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71664" y="1218887"/>
            <a:ext cx="4573743" cy="3354925"/>
            <a:chOff x="5004487" y="834017"/>
            <a:chExt cx="4573743" cy="33549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58" t="49626" r="35327" b="38360"/>
            <a:stretch/>
          </p:blipFill>
          <p:spPr>
            <a:xfrm>
              <a:off x="6835126" y="834017"/>
              <a:ext cx="2743104" cy="249373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5004487" y="3509573"/>
              <a:ext cx="679622" cy="679368"/>
            </a:xfrm>
            <a:prstGeom prst="rect">
              <a:avLst/>
            </a:prstGeom>
            <a:noFill/>
            <a:ln w="635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>
              <a:cxnSpLocks/>
            </p:cNvCxnSpPr>
            <p:nvPr/>
          </p:nvCxnSpPr>
          <p:spPr>
            <a:xfrm flipV="1">
              <a:off x="5004487" y="834017"/>
              <a:ext cx="1855020" cy="267555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cxnSpLocks/>
            </p:cNvCxnSpPr>
            <p:nvPr/>
          </p:nvCxnSpPr>
          <p:spPr>
            <a:xfrm flipV="1">
              <a:off x="5684109" y="3327747"/>
              <a:ext cx="3894121" cy="8611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8F1D2AB-2B6A-4FC6-9545-AD4912205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21C74D69-66B3-4087-BCA6-70FD5BCB2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4450"/>
            <a:ext cx="10515600" cy="944563"/>
          </a:xfrm>
        </p:spPr>
        <p:txBody>
          <a:bodyPr/>
          <a:lstStyle/>
          <a:p>
            <a:r>
              <a:rPr lang="en-US" dirty="0"/>
              <a:t>THEMIS at diffraction limit: NOAA 12975</a:t>
            </a:r>
            <a:endParaRPr lang="fr-FR" dirty="0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1B606D98-3BC3-4F47-987A-D0AF7252190C}"/>
              </a:ext>
            </a:extLst>
          </p:cNvPr>
          <p:cNvSpPr txBox="1">
            <a:spLocks/>
          </p:cNvSpPr>
          <p:nvPr/>
        </p:nvSpPr>
        <p:spPr bwMode="auto">
          <a:xfrm>
            <a:off x="6417613" y="3894443"/>
            <a:ext cx="5511036" cy="2834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975" indent="-180975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896938" indent="-176213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257300" indent="-180975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5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6097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5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0669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5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5241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5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29813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5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4385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5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THEMIS Broadband Imaging (BBI)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NOAA 12975 on 2022/03/31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Observed @ 630nm ; 1nm broadband red filter </a:t>
            </a:r>
            <a:endParaRPr lang="en-US" sz="1800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55”x55” FOV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100 BBI acquisition @ 40 images/s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Knox-Thompson image post processing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sz="18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0.17’’ resolution (0.035”/pixel) near THEMIS theoretical diffraction limit of 0.15”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kern="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A12B235-E364-4716-8A0F-38D4387855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402" y="1124744"/>
            <a:ext cx="4408624" cy="261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07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24744"/>
            <a:ext cx="12173669" cy="4014866"/>
          </a:xfrm>
          <a:prstGeom prst="rect">
            <a:avLst/>
          </a:prstGeom>
        </p:spPr>
      </p:pic>
      <p:sp>
        <p:nvSpPr>
          <p:cNvPr id="5" name="Content Placeholder 6"/>
          <p:cNvSpPr txBox="1">
            <a:spLocks/>
          </p:cNvSpPr>
          <p:nvPr/>
        </p:nvSpPr>
        <p:spPr>
          <a:xfrm>
            <a:off x="6068130" y="5275341"/>
            <a:ext cx="6076542" cy="14096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55”x55” FOV acquisition by BBI camera in burst mode (40 images/s) + image restoration from residual seeing 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Routine operation with pipeline !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Images stitched together with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Hugin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software</a:t>
            </a: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6"/>
          <p:cNvSpPr txBox="1">
            <a:spLocks/>
          </p:cNvSpPr>
          <p:nvPr/>
        </p:nvSpPr>
        <p:spPr bwMode="auto">
          <a:xfrm>
            <a:off x="47328" y="5163467"/>
            <a:ext cx="6076543" cy="136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975" indent="-180975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896938" indent="-176213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257300" indent="-180975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3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6097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3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0669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3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5241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3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29813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3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4385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3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NOAA 13354 on 2023/06/28 ; good seeing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150”x50” composite FOV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0.17’’ resolution (0.035”/pixel) near diffraction limit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Observed @ 630nm with 1nm broadband red filter </a:t>
            </a:r>
            <a:endParaRPr lang="en-US" sz="1800" kern="0" dirty="0"/>
          </a:p>
          <a:p>
            <a:pPr lvl="1"/>
            <a:endParaRPr lang="en-US" sz="1800" kern="0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76AE678-6194-4BD4-B363-80F35BEBF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7" name="Titre 10">
            <a:extLst>
              <a:ext uri="{FF2B5EF4-FFF2-40B4-BE49-F238E27FC236}">
                <a16:creationId xmlns:a16="http://schemas.microsoft.com/office/drawing/2014/main" id="{695BF123-61FC-423D-BDA0-5BFF58E4031F}"/>
              </a:ext>
            </a:extLst>
          </p:cNvPr>
          <p:cNvSpPr txBox="1">
            <a:spLocks/>
          </p:cNvSpPr>
          <p:nvPr/>
        </p:nvSpPr>
        <p:spPr bwMode="auto">
          <a:xfrm>
            <a:off x="479376" y="737316"/>
            <a:ext cx="105156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defTabSz="914400"/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E719168-F89C-48CA-BBEA-AB6D55CFF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THEMIS at diffraction limit: NOAA 13354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2623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0F61712-F9B4-4F82-98AC-BD450409B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440" y="6525344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BA2CE086-D5C9-4AFC-8939-43E9FAD615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656000"/>
            <a:ext cx="1528572" cy="1528572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6742BB98-C29A-4A30-B9C8-2A148C3350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000" y="1656000"/>
            <a:ext cx="1528572" cy="1528572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FE7435EC-EBFB-4716-81CD-9FB71623B2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0" y="1656000"/>
            <a:ext cx="1528572" cy="1528572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22211C06-FB82-448E-A0C8-A454C761B6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00" y="1656000"/>
            <a:ext cx="1528572" cy="1528572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D16790FC-264E-4438-924C-4C4C644CDF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000" y="1656000"/>
            <a:ext cx="1528572" cy="1528572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4A6B2AC5-3BF6-441D-AFDC-D099FC8316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1656000"/>
            <a:ext cx="1528572" cy="1528572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84A5B2BA-9C60-4B77-8613-33C1439069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00" y="1656000"/>
            <a:ext cx="1528572" cy="1528572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76A7DC3D-31B5-4B12-88B9-D81A093B7A7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312000"/>
            <a:ext cx="1528572" cy="1528572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2F6557B5-7FD4-4962-AC97-DE2430BD0F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000" y="3312000"/>
            <a:ext cx="1528572" cy="1528572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3D710BFF-43C7-4AED-ABC7-C431170B7CD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4968000"/>
            <a:ext cx="1528572" cy="1528572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B233E13E-91FB-400B-B0B4-90CF15CBCB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0" y="3312000"/>
            <a:ext cx="1528572" cy="1528572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82BF123E-4A7B-4689-8910-2C59FE8E477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00" y="3312000"/>
            <a:ext cx="1528572" cy="1528572"/>
          </a:xfrm>
          <a:prstGeom prst="rect">
            <a:avLst/>
          </a:prstGeom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18E01307-00BB-4543-9CE3-EBF1123317F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000" y="3312000"/>
            <a:ext cx="1528572" cy="1528572"/>
          </a:xfrm>
          <a:prstGeom prst="rect">
            <a:avLst/>
          </a:prstGeom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93373F4B-F716-48D1-BB3A-048210F7C8D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3312000"/>
            <a:ext cx="1528572" cy="1528572"/>
          </a:xfrm>
          <a:prstGeom prst="rect">
            <a:avLst/>
          </a:prstGeom>
        </p:spPr>
      </p:pic>
      <p:pic>
        <p:nvPicPr>
          <p:cNvPr id="80" name="Image 79">
            <a:extLst>
              <a:ext uri="{FF2B5EF4-FFF2-40B4-BE49-F238E27FC236}">
                <a16:creationId xmlns:a16="http://schemas.microsoft.com/office/drawing/2014/main" id="{9B4871BA-B4D8-4DAA-9608-F7ABFEBBF43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00" y="3312000"/>
            <a:ext cx="1528572" cy="1528572"/>
          </a:xfrm>
          <a:prstGeom prst="rect">
            <a:avLst/>
          </a:prstGeom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8E7B42D7-BDEB-4DE2-83E3-E80158C3C07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000" y="4968000"/>
            <a:ext cx="1528572" cy="1528572"/>
          </a:xfrm>
          <a:prstGeom prst="rect">
            <a:avLst/>
          </a:prstGeom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5B4EF2A2-D988-4D77-9D8F-75398E9620E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0" y="4968000"/>
            <a:ext cx="1528572" cy="1528572"/>
          </a:xfrm>
          <a:prstGeom prst="rect">
            <a:avLst/>
          </a:prstGeom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3EF645A7-BA75-4E3A-AE53-1E98B7164C6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00" y="4968000"/>
            <a:ext cx="1528572" cy="1528572"/>
          </a:xfrm>
          <a:prstGeom prst="rect">
            <a:avLst/>
          </a:prstGeom>
        </p:spPr>
      </p:pic>
      <p:pic>
        <p:nvPicPr>
          <p:cNvPr id="88" name="Image 87">
            <a:extLst>
              <a:ext uri="{FF2B5EF4-FFF2-40B4-BE49-F238E27FC236}">
                <a16:creationId xmlns:a16="http://schemas.microsoft.com/office/drawing/2014/main" id="{76F181DD-55A4-4551-9631-001989543EA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000" y="4968000"/>
            <a:ext cx="1528572" cy="1528572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32F1393B-6A68-42E4-9DF3-A2D5D71113B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4968000"/>
            <a:ext cx="1528572" cy="1528572"/>
          </a:xfrm>
          <a:prstGeom prst="rect">
            <a:avLst/>
          </a:prstGeom>
        </p:spPr>
      </p:pic>
      <p:pic>
        <p:nvPicPr>
          <p:cNvPr id="92" name="Image 91">
            <a:extLst>
              <a:ext uri="{FF2B5EF4-FFF2-40B4-BE49-F238E27FC236}">
                <a16:creationId xmlns:a16="http://schemas.microsoft.com/office/drawing/2014/main" id="{6E0071E8-4652-4F4B-82B3-5D8FEA84967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00" y="4968000"/>
            <a:ext cx="1528572" cy="1528572"/>
          </a:xfrm>
          <a:prstGeom prst="rect">
            <a:avLst/>
          </a:prstGeom>
        </p:spPr>
      </p:pic>
      <p:sp>
        <p:nvSpPr>
          <p:cNvPr id="93" name="Titre 8">
            <a:extLst>
              <a:ext uri="{FF2B5EF4-FFF2-40B4-BE49-F238E27FC236}">
                <a16:creationId xmlns:a16="http://schemas.microsoft.com/office/drawing/2014/main" id="{9C8D7FFA-D1E3-4DCE-92E4-404DB916C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4450"/>
            <a:ext cx="10515600" cy="944563"/>
          </a:xfrm>
        </p:spPr>
        <p:txBody>
          <a:bodyPr/>
          <a:lstStyle/>
          <a:p>
            <a:r>
              <a:rPr lang="en-US" dirty="0"/>
              <a:t>THEMIS large FOV reconstruction: NOAA 14114</a:t>
            </a:r>
            <a:endParaRPr lang="fr-FR" dirty="0"/>
          </a:p>
        </p:txBody>
      </p:sp>
      <p:sp>
        <p:nvSpPr>
          <p:cNvPr id="95" name="Content Placeholder 6">
            <a:extLst>
              <a:ext uri="{FF2B5EF4-FFF2-40B4-BE49-F238E27FC236}">
                <a16:creationId xmlns:a16="http://schemas.microsoft.com/office/drawing/2014/main" id="{1E215897-604D-4EBD-B63F-F05624AB0B15}"/>
              </a:ext>
            </a:extLst>
          </p:cNvPr>
          <p:cNvSpPr txBox="1">
            <a:spLocks/>
          </p:cNvSpPr>
          <p:nvPr/>
        </p:nvSpPr>
        <p:spPr bwMode="auto">
          <a:xfrm>
            <a:off x="695400" y="1196752"/>
            <a:ext cx="11515948" cy="48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975" indent="-180975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24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24"/>
              </a:buBlip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896938" indent="-176213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24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257300" indent="-180975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24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6097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24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0669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24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5241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24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29813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24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4385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24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Acquisition of sequential 21 BBI bursts (55x55” FOV) of NOAA 14114 </a:t>
            </a:r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2399264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7100940-1B3B-4F5C-B2BE-0D676DFFCD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8" y="0"/>
            <a:ext cx="12024592" cy="6921528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76AE678-6194-4BD4-B363-80F35BEBF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7" name="Titre 10">
            <a:extLst>
              <a:ext uri="{FF2B5EF4-FFF2-40B4-BE49-F238E27FC236}">
                <a16:creationId xmlns:a16="http://schemas.microsoft.com/office/drawing/2014/main" id="{695BF123-61FC-423D-BDA0-5BFF58E4031F}"/>
              </a:ext>
            </a:extLst>
          </p:cNvPr>
          <p:cNvSpPr txBox="1">
            <a:spLocks/>
          </p:cNvSpPr>
          <p:nvPr/>
        </p:nvSpPr>
        <p:spPr bwMode="auto">
          <a:xfrm>
            <a:off x="479376" y="737316"/>
            <a:ext cx="105156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defTabSz="914400"/>
            <a:endParaRPr lang="fr-FR" dirty="0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D8B223B8-B581-43B9-A9A0-6B7FE4071929}"/>
              </a:ext>
            </a:extLst>
          </p:cNvPr>
          <p:cNvSpPr txBox="1">
            <a:spLocks/>
          </p:cNvSpPr>
          <p:nvPr/>
        </p:nvSpPr>
        <p:spPr bwMode="auto">
          <a:xfrm>
            <a:off x="9120336" y="1681879"/>
            <a:ext cx="3071664" cy="11710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975" indent="-180975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896938" indent="-176213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257300" indent="-180975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3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6097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3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0669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3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5241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3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29813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3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4385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3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~250”x140” composite FOV</a:t>
            </a:r>
          </a:p>
          <a:p>
            <a:pPr marL="0" indent="0" algn="ctr">
              <a:buNone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Average seeing conditions</a:t>
            </a:r>
          </a:p>
          <a:p>
            <a:pPr marL="0" indent="0" algn="ctr">
              <a:buNone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Spatial resolution: ~0.2”</a:t>
            </a:r>
          </a:p>
          <a:p>
            <a:pPr marL="0" indent="0" algn="ctr">
              <a:buNone/>
            </a:pPr>
            <a:endParaRPr lang="en-US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8E3643C-B22A-4C6D-A979-C1E8A6C5A08C}"/>
              </a:ext>
            </a:extLst>
          </p:cNvPr>
          <p:cNvSpPr txBox="1">
            <a:spLocks/>
          </p:cNvSpPr>
          <p:nvPr/>
        </p:nvSpPr>
        <p:spPr bwMode="auto">
          <a:xfrm>
            <a:off x="2783632" y="6597352"/>
            <a:ext cx="1944216" cy="3241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975" indent="-180975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896938" indent="-176213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257300" indent="-180975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3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6097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3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0669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3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5241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3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29813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3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4385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3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Spatial resolution: ~1”</a:t>
            </a:r>
          </a:p>
          <a:p>
            <a:pPr marL="0" indent="0" algn="ctr">
              <a:buNone/>
            </a:pPr>
            <a:endParaRPr lang="en-US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317047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17EB23E3-ABAC-45FE-ADB9-8B4105CF9C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163825"/>
            <a:ext cx="3096345" cy="3096345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F804764-4303-45AA-80E7-67A16A2BF9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1" t="47922" r="47383"/>
          <a:stretch/>
        </p:blipFill>
        <p:spPr>
          <a:xfrm>
            <a:off x="462190" y="4289514"/>
            <a:ext cx="2876637" cy="2572434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1B76C699-D1F6-4547-9D89-6834B6418084}"/>
              </a:ext>
            </a:extLst>
          </p:cNvPr>
          <p:cNvSpPr txBox="1"/>
          <p:nvPr/>
        </p:nvSpPr>
        <p:spPr>
          <a:xfrm>
            <a:off x="335360" y="1178195"/>
            <a:ext cx="1052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TAO Off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1" y="44450"/>
            <a:ext cx="9577065" cy="944563"/>
          </a:xfrm>
        </p:spPr>
        <p:txBody>
          <a:bodyPr/>
          <a:lstStyle/>
          <a:p>
            <a:r>
              <a:rPr lang="en-US" dirty="0"/>
              <a:t>THEMIS Adaptive Optics (TAO): </a:t>
            </a:r>
            <a:r>
              <a:rPr lang="en-US" sz="2400" dirty="0"/>
              <a:t>results on granulation</a:t>
            </a:r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74741FF-DC8D-4695-9521-4066F1A2DD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1145917"/>
            <a:ext cx="8456007" cy="3501926"/>
          </a:xfrm>
          <a:prstGeom prst="rect">
            <a:avLst/>
          </a:prstGeo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E9414FDF-422D-4AF8-8860-4BEF49E6D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D12C864F-6C12-4DAB-8D43-865CF234A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5760" y="4707014"/>
            <a:ext cx="6912768" cy="1818330"/>
          </a:xfrm>
        </p:spPr>
        <p:txBody>
          <a:bodyPr/>
          <a:lstStyle/>
          <a:p>
            <a:r>
              <a:rPr lang="fr-FR" sz="2000" dirty="0"/>
              <a:t>TAO </a:t>
            </a:r>
            <a:r>
              <a:rPr lang="fr-FR" sz="2000" dirty="0" err="1"/>
              <a:t>permits</a:t>
            </a:r>
            <a:r>
              <a:rPr lang="fr-FR" sz="2000" dirty="0"/>
              <a:t> </a:t>
            </a:r>
            <a:r>
              <a:rPr lang="fr-FR" sz="2000" dirty="0" err="1"/>
              <a:t>significant</a:t>
            </a:r>
            <a:r>
              <a:rPr lang="fr-FR" sz="2000" dirty="0"/>
              <a:t> gain:</a:t>
            </a:r>
          </a:p>
          <a:p>
            <a:pPr lvl="1"/>
            <a:r>
              <a:rPr lang="fr-FR" sz="2000" dirty="0"/>
              <a:t>in effective seeing: e.g. </a:t>
            </a:r>
            <a:r>
              <a:rPr lang="fr-FR" sz="2000" dirty="0" err="1"/>
              <a:t>Fried's</a:t>
            </a:r>
            <a:r>
              <a:rPr lang="fr-FR" sz="2000" dirty="0"/>
              <a:t> </a:t>
            </a:r>
            <a:r>
              <a:rPr lang="fr-FR" sz="2000" dirty="0" err="1"/>
              <a:t>coherence</a:t>
            </a:r>
            <a:r>
              <a:rPr lang="fr-FR" sz="2000" dirty="0"/>
              <a:t> </a:t>
            </a:r>
            <a:r>
              <a:rPr lang="fr-FR" sz="2000" dirty="0" err="1"/>
              <a:t>length</a:t>
            </a:r>
            <a:r>
              <a:rPr lang="fr-FR" sz="2000" dirty="0"/>
              <a:t> </a:t>
            </a:r>
            <a:r>
              <a:rPr lang="fr-FR" sz="2000" dirty="0" err="1"/>
              <a:t>from</a:t>
            </a:r>
            <a:r>
              <a:rPr lang="fr-FR" sz="2000" dirty="0"/>
              <a:t> ~7cm (medium seeing) to ~25cm at TAO focus &amp; ~17cm on </a:t>
            </a:r>
            <a:r>
              <a:rPr lang="fr-FR" sz="2000" dirty="0" err="1"/>
              <a:t>rest</a:t>
            </a:r>
            <a:r>
              <a:rPr lang="fr-FR" sz="2000" dirty="0"/>
              <a:t> of FOV   </a:t>
            </a:r>
          </a:p>
          <a:p>
            <a:pPr lvl="1"/>
            <a:r>
              <a:rPr lang="fr-FR" sz="2000" dirty="0"/>
              <a:t>in granulation </a:t>
            </a:r>
            <a:r>
              <a:rPr lang="fr-FR" sz="2000" dirty="0" err="1"/>
              <a:t>contrast</a:t>
            </a:r>
            <a:endParaRPr lang="fr-FR" sz="2000" dirty="0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E66EA452-1B02-499F-8AE8-52CCE0FB0481}"/>
              </a:ext>
            </a:extLst>
          </p:cNvPr>
          <p:cNvGrpSpPr/>
          <p:nvPr/>
        </p:nvGrpSpPr>
        <p:grpSpPr>
          <a:xfrm>
            <a:off x="335360" y="1169067"/>
            <a:ext cx="3102570" cy="5688933"/>
            <a:chOff x="335360" y="1169067"/>
            <a:chExt cx="3102570" cy="5688933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92B14DAA-A6C3-4EA5-AF54-B37D5C3D3FB7}"/>
                </a:ext>
              </a:extLst>
            </p:cNvPr>
            <p:cNvGrpSpPr/>
            <p:nvPr/>
          </p:nvGrpSpPr>
          <p:grpSpPr>
            <a:xfrm>
              <a:off x="341585" y="1169067"/>
              <a:ext cx="3096345" cy="5688933"/>
              <a:chOff x="341585" y="1169067"/>
              <a:chExt cx="3096345" cy="5688933"/>
            </a:xfrm>
          </p:grpSpPr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855CC567-50D3-4104-94AF-CC563B4C59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2" t="47922" r="48067"/>
              <a:stretch/>
            </p:blipFill>
            <p:spPr>
              <a:xfrm>
                <a:off x="462190" y="4289514"/>
                <a:ext cx="2876637" cy="2568486"/>
              </a:xfrm>
              <a:prstGeom prst="rect">
                <a:avLst/>
              </a:prstGeom>
            </p:spPr>
          </p:pic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E3B99671-600C-417D-946D-373A18A325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85" y="1169067"/>
                <a:ext cx="3096345" cy="3096345"/>
              </a:xfrm>
              <a:prstGeom prst="rect">
                <a:avLst/>
              </a:prstGeom>
            </p:spPr>
          </p:pic>
        </p:grp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3C5BB420-C0FC-45F9-AB22-183D6EC816F3}"/>
                </a:ext>
              </a:extLst>
            </p:cNvPr>
            <p:cNvSpPr txBox="1"/>
            <p:nvPr/>
          </p:nvSpPr>
          <p:spPr>
            <a:xfrm>
              <a:off x="335360" y="1189222"/>
              <a:ext cx="10011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TAO 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217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46F7A9-7B27-40AC-8F64-C11D9E90B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4450"/>
            <a:ext cx="9649469" cy="944563"/>
          </a:xfrm>
        </p:spPr>
        <p:txBody>
          <a:bodyPr/>
          <a:lstStyle/>
          <a:p>
            <a:r>
              <a:rPr lang="en-US" dirty="0"/>
              <a:t>THEMIS Adaptive Optics (TAO): </a:t>
            </a:r>
            <a:r>
              <a:rPr lang="en-US" sz="2400" dirty="0"/>
              <a:t>results on Mercury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C20AB4-5063-4FBB-AE75-D1632CECA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1341438"/>
            <a:ext cx="5905053" cy="5039890"/>
          </a:xfrm>
        </p:spPr>
        <p:txBody>
          <a:bodyPr/>
          <a:lstStyle/>
          <a:p>
            <a:r>
              <a:rPr lang="fr-FR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Themis</a:t>
            </a:r>
            <a:r>
              <a:rPr lang="fr-F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one of the best-</a:t>
            </a:r>
            <a:r>
              <a:rPr lang="fr-FR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suited</a:t>
            </a:r>
            <a:r>
              <a:rPr lang="fr-F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telescope</a:t>
            </a:r>
            <a:r>
              <a:rPr lang="fr-F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  <a:r>
              <a:rPr lang="fr-F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fr-F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observation of Mercury.</a:t>
            </a:r>
          </a:p>
          <a:p>
            <a:pPr lvl="1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Work in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daytime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extended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period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of observation of Mercury</a:t>
            </a: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Handle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contrast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hermian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relatively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to the diffuse sky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lvl="1" indent="0">
              <a:buNone/>
            </a:pP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TAO successfully running for Mercury observations since 2021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Hardware and software identical to solar obs.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Requires slowing down AO from 1kHz to 150Hz</a:t>
            </a:r>
          </a:p>
          <a:p>
            <a:pPr marL="457200" lvl="1" indent="0">
              <a:buNone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Sub-arcsecond mapping of Mercury sodium exospheric emission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Study hourly dynamics of Na emission distribution in regards of space weather acting on Mercury</a:t>
            </a: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743BF68-882A-477B-8EC0-B40E12DB5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pic>
        <p:nvPicPr>
          <p:cNvPr id="8" name="Mercury_AO">
            <a:hlinkClick r:id="" action="ppaction://media"/>
            <a:extLst>
              <a:ext uri="{FF2B5EF4-FFF2-40B4-BE49-F238E27FC236}">
                <a16:creationId xmlns:a16="http://schemas.microsoft.com/office/drawing/2014/main" id="{1D005ACB-24BC-4737-872A-44D36A093F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94255" y="1180112"/>
            <a:ext cx="5172226" cy="291393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B3E035E-0988-4BC3-AF89-C30BE5435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048" y="4166050"/>
            <a:ext cx="5172226" cy="232750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84A1EC2-7A9E-4F46-9909-E54A143DFAB5}"/>
              </a:ext>
            </a:extLst>
          </p:cNvPr>
          <p:cNvSpPr txBox="1"/>
          <p:nvPr/>
        </p:nvSpPr>
        <p:spPr>
          <a:xfrm>
            <a:off x="8760296" y="6431237"/>
            <a:ext cx="3018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Image </a:t>
            </a:r>
            <a:r>
              <a:rPr lang="fr-FR" sz="1400" dirty="0" err="1"/>
              <a:t>Courtesy</a:t>
            </a:r>
            <a:r>
              <a:rPr lang="fr-FR" sz="1400" dirty="0"/>
              <a:t>: </a:t>
            </a:r>
            <a:r>
              <a:rPr lang="fr-FR" sz="1400" dirty="0" err="1"/>
              <a:t>Mangano</a:t>
            </a:r>
            <a:r>
              <a:rPr lang="fr-FR" sz="1400" dirty="0"/>
              <a:t>, Leblanc</a:t>
            </a:r>
          </a:p>
        </p:txBody>
      </p:sp>
    </p:spTree>
    <p:extLst>
      <p:ext uri="{BB962C8B-B14F-4D97-AF65-F5344CB8AC3E}">
        <p14:creationId xmlns:p14="http://schemas.microsoft.com/office/powerpoint/2010/main" val="317012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TAO for spectroscopy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FEA3AC7-BF7F-44C9-8321-E949354F6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22" name="Espace réservé du contenu 10">
            <a:extLst>
              <a:ext uri="{FF2B5EF4-FFF2-40B4-BE49-F238E27FC236}">
                <a16:creationId xmlns:a16="http://schemas.microsoft.com/office/drawing/2014/main" id="{401402F6-AA15-4E50-8BD2-523620D8A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630" y="1277045"/>
            <a:ext cx="5634830" cy="4816252"/>
          </a:xfr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Main strength and raison-d’être of THEMIS is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spectropolarimetry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Requires scans of the region of interest by the spectrograph slit: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Scan duration of a 90</a:t>
            </a: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” domain 	</a:t>
            </a:r>
          </a:p>
          <a:p>
            <a:pPr marL="457200" lvl="1" indent="0">
              <a:buNone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	- with 0.3” steps &amp; </a:t>
            </a:r>
          </a:p>
          <a:p>
            <a:pPr marL="457200" lvl="1" indent="0">
              <a:buNone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	- 0.1 s spectral camera acquisition time</a:t>
            </a:r>
          </a:p>
          <a:p>
            <a:pPr lvl="2"/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3 min   without polarimetry</a:t>
            </a:r>
          </a:p>
          <a:p>
            <a:pPr lvl="2"/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25 min with      polarimetry </a:t>
            </a:r>
          </a:p>
          <a:p>
            <a:pPr lvl="2"/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Spectroscopic measurement requires that TAO must hold and stabilize </a:t>
            </a:r>
            <a:r>
              <a:rPr lang="en-US" sz="2000" b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wavefront</a:t>
            </a:r>
            <a:r>
              <a:rPr lang="en-US" sz="20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 FOV during extended periods of time.</a:t>
            </a:r>
          </a:p>
        </p:txBody>
      </p:sp>
      <p:pic>
        <p:nvPicPr>
          <p:cNvPr id="5" name="noaa18_small">
            <a:hlinkClick r:id="" action="ppaction://media"/>
            <a:extLst>
              <a:ext uri="{FF2B5EF4-FFF2-40B4-BE49-F238E27FC236}">
                <a16:creationId xmlns:a16="http://schemas.microsoft.com/office/drawing/2014/main" id="{CD6624B8-4670-4D8B-BCD9-FBE2E3E6FE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4172" y="3784881"/>
            <a:ext cx="3924436" cy="294332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3126554-EE1E-4437-9027-5AC2195F64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" t="5660" r="18628"/>
          <a:stretch/>
        </p:blipFill>
        <p:spPr>
          <a:xfrm>
            <a:off x="6816080" y="1112301"/>
            <a:ext cx="2592288" cy="2604731"/>
          </a:xfrm>
          <a:prstGeom prst="rect">
            <a:avLst/>
          </a:prstGeom>
        </p:spPr>
      </p:pic>
      <p:pic>
        <p:nvPicPr>
          <p:cNvPr id="24" name="2021-08-22_noaa12859">
            <a:hlinkClick r:id="" action="ppaction://media"/>
            <a:extLst>
              <a:ext uri="{FF2B5EF4-FFF2-40B4-BE49-F238E27FC236}">
                <a16:creationId xmlns:a16="http://schemas.microsoft.com/office/drawing/2014/main" id="{004D766F-F134-444E-B614-A2F33630313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9441" r="20064" b="4306"/>
          <a:stretch/>
        </p:blipFill>
        <p:spPr>
          <a:xfrm>
            <a:off x="9506346" y="1086778"/>
            <a:ext cx="2558431" cy="260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5A0126AD-43E2-4583-A587-A6D8B319AB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4" b="-1"/>
          <a:stretch/>
        </p:blipFill>
        <p:spPr>
          <a:xfrm>
            <a:off x="7307996" y="1063552"/>
            <a:ext cx="4776807" cy="3085528"/>
          </a:xfr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90E9371-5CBB-4BD4-BBB1-0802FBAE36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" b="328"/>
          <a:stretch/>
        </p:blipFill>
        <p:spPr>
          <a:xfrm>
            <a:off x="2913755" y="1055235"/>
            <a:ext cx="4656241" cy="3018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3CFF8C5-6964-4282-A88C-A7059DFE4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TAO for spectroscopy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B0F7384-1BBD-4E99-8B04-30D52884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46C2B04-CAF2-4D14-A34D-B46F14A0D0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8" t="35533" r="53607" b="61689"/>
          <a:stretch/>
        </p:blipFill>
        <p:spPr>
          <a:xfrm>
            <a:off x="3569423" y="3994103"/>
            <a:ext cx="3655159" cy="252251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BD074C2-CAC8-41D9-83A1-8771D31C9142}"/>
              </a:ext>
            </a:extLst>
          </p:cNvPr>
          <p:cNvSpPr txBox="1"/>
          <p:nvPr/>
        </p:nvSpPr>
        <p:spPr>
          <a:xfrm>
            <a:off x="8919124" y="1219820"/>
            <a:ext cx="1001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TAO 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AFE6964-CEAC-49EE-9707-DF06CFBFB640}"/>
              </a:ext>
            </a:extLst>
          </p:cNvPr>
          <p:cNvSpPr txBox="1"/>
          <p:nvPr/>
        </p:nvSpPr>
        <p:spPr>
          <a:xfrm>
            <a:off x="7571348" y="1219820"/>
            <a:ext cx="1013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TAO off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014F219-9A7C-45F3-8C86-5E4FC7FEE557}"/>
              </a:ext>
            </a:extLst>
          </p:cNvPr>
          <p:cNvSpPr txBox="1"/>
          <p:nvPr/>
        </p:nvSpPr>
        <p:spPr>
          <a:xfrm>
            <a:off x="5807967" y="4019751"/>
            <a:ext cx="1415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1" dirty="0"/>
              <a:t>SDO/HMI continuum</a:t>
            </a:r>
          </a:p>
          <a:p>
            <a:pPr algn="r"/>
            <a:r>
              <a:rPr lang="fr-FR" sz="1200" b="1" dirty="0"/>
              <a:t>25/06/16</a:t>
            </a:r>
          </a:p>
          <a:p>
            <a:pPr algn="r"/>
            <a:r>
              <a:rPr lang="fr-FR" sz="1200" b="1" dirty="0"/>
              <a:t>10:45 UT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F4D6BE7-FB02-480C-86D2-1E74A33FEF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4" b="-1"/>
          <a:stretch/>
        </p:blipFill>
        <p:spPr>
          <a:xfrm>
            <a:off x="7307996" y="3772472"/>
            <a:ext cx="4776807" cy="3085528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3378EFA-CC2C-48EE-8CB2-C8AAE47AA25C}"/>
              </a:ext>
            </a:extLst>
          </p:cNvPr>
          <p:cNvSpPr txBox="1"/>
          <p:nvPr/>
        </p:nvSpPr>
        <p:spPr>
          <a:xfrm>
            <a:off x="3743728" y="3420488"/>
            <a:ext cx="1653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10:31-10:34 UT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12592AF-A789-4F35-8822-9480955D622D}"/>
              </a:ext>
            </a:extLst>
          </p:cNvPr>
          <p:cNvSpPr txBox="1"/>
          <p:nvPr/>
        </p:nvSpPr>
        <p:spPr>
          <a:xfrm>
            <a:off x="8112276" y="3451497"/>
            <a:ext cx="1653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10:38-10:41 UT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86EBE7B-C636-435B-BFF1-61335066AF40}"/>
              </a:ext>
            </a:extLst>
          </p:cNvPr>
          <p:cNvSpPr txBox="1"/>
          <p:nvPr/>
        </p:nvSpPr>
        <p:spPr>
          <a:xfrm>
            <a:off x="8078314" y="6151397"/>
            <a:ext cx="1653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10:51-10:55 UT</a:t>
            </a:r>
          </a:p>
        </p:txBody>
      </p:sp>
      <p:sp>
        <p:nvSpPr>
          <p:cNvPr id="25" name="Espace réservé du contenu 10">
            <a:extLst>
              <a:ext uri="{FF2B5EF4-FFF2-40B4-BE49-F238E27FC236}">
                <a16:creationId xmlns:a16="http://schemas.microsoft.com/office/drawing/2014/main" id="{04A1DC28-7D2D-4265-B9C6-179B17031C87}"/>
              </a:ext>
            </a:extLst>
          </p:cNvPr>
          <p:cNvSpPr txBox="1">
            <a:spLocks/>
          </p:cNvSpPr>
          <p:nvPr/>
        </p:nvSpPr>
        <p:spPr bwMode="auto">
          <a:xfrm>
            <a:off x="47328" y="1219821"/>
            <a:ext cx="3169197" cy="501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0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Spectroscopic measurement requires that TAO must hold and stabilize </a:t>
            </a:r>
            <a:r>
              <a:rPr lang="en-US" sz="2000" b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wavefront</a:t>
            </a:r>
            <a:r>
              <a:rPr lang="en-US" sz="20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 FOV during extended periods of time.</a:t>
            </a:r>
          </a:p>
          <a:p>
            <a:pPr lvl="1" defTabSz="914400"/>
            <a:endParaRPr lang="en-US" sz="10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Challenging</a:t>
            </a:r>
          </a:p>
          <a:p>
            <a:pPr defTabSz="914400"/>
            <a:endParaRPr lang="en-US" sz="10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en-US" sz="2000" kern="0" dirty="0" err="1">
                <a:latin typeface="Arial" panose="020B0604020202020204" pitchFamily="34" charset="0"/>
                <a:cs typeface="Arial" panose="020B0604020202020204" pitchFamily="34" charset="0"/>
              </a:rPr>
              <a:t>Isoplanatic</a:t>
            </a: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 patch away from spectrograph slit in long scan</a:t>
            </a:r>
          </a:p>
          <a:p>
            <a:pPr lvl="1" defTabSz="914400"/>
            <a:endParaRPr lang="en-US" sz="10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Stable seeing over extended period of time remains needed</a:t>
            </a:r>
          </a:p>
          <a:p>
            <a:pPr marL="914400" lvl="2" indent="0" defTabSz="914400">
              <a:buFont typeface="Arial" panose="020B0604020202020204" pitchFamily="34" charset="0"/>
              <a:buNone/>
            </a:pPr>
            <a:endParaRPr lang="en-US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6B4BCD45-FA0D-4F7B-B77C-2BBCB50964D9}"/>
              </a:ext>
            </a:extLst>
          </p:cNvPr>
          <p:cNvSpPr txBox="1">
            <a:spLocks/>
          </p:cNvSpPr>
          <p:nvPr/>
        </p:nvSpPr>
        <p:spPr bwMode="auto">
          <a:xfrm>
            <a:off x="3551303" y="4018569"/>
            <a:ext cx="1536585" cy="35227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975" indent="-180975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6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896938" indent="-176213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257300" indent="-180975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6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6097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6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0669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6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5241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6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29813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6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438525" indent="-17303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Symbol" pitchFamily="18" charset="2"/>
              <a:buBlip>
                <a:blip r:embed="rId6"/>
              </a:buBlip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Spatial res.: ~1”</a:t>
            </a:r>
          </a:p>
          <a:p>
            <a:pPr marL="0" indent="0" algn="ctr">
              <a:buNone/>
            </a:pPr>
            <a:endParaRPr lang="en-US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FABD605-0B04-4887-8AA3-F1EAD6058540}"/>
              </a:ext>
            </a:extLst>
          </p:cNvPr>
          <p:cNvSpPr txBox="1"/>
          <p:nvPr/>
        </p:nvSpPr>
        <p:spPr>
          <a:xfrm>
            <a:off x="8695291" y="3762581"/>
            <a:ext cx="1001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TAO 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55F3CE5-B724-4C1D-B062-37F9507979B4}"/>
              </a:ext>
            </a:extLst>
          </p:cNvPr>
          <p:cNvSpPr txBox="1"/>
          <p:nvPr/>
        </p:nvSpPr>
        <p:spPr>
          <a:xfrm>
            <a:off x="10492624" y="3779748"/>
            <a:ext cx="1124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rgbClr val="FF0000"/>
                </a:solidFill>
              </a:rPr>
              <a:t>TAO on </a:t>
            </a:r>
          </a:p>
          <a:p>
            <a:pPr algn="r"/>
            <a:r>
              <a:rPr lang="fr-FR" b="1" dirty="0">
                <a:solidFill>
                  <a:srgbClr val="FF0000"/>
                </a:solidFill>
              </a:rPr>
              <a:t>not holding </a:t>
            </a:r>
          </a:p>
        </p:txBody>
      </p:sp>
    </p:spTree>
    <p:extLst>
      <p:ext uri="{BB962C8B-B14F-4D97-AF65-F5344CB8AC3E}">
        <p14:creationId xmlns:p14="http://schemas.microsoft.com/office/powerpoint/2010/main" val="1269827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72050-AE23-4316-9E77-6EABA2877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 </a:t>
            </a:r>
            <a:r>
              <a:rPr lang="fr-FR" dirty="0" err="1"/>
              <a:t>memoria</a:t>
            </a:r>
            <a:r>
              <a:rPr lang="fr-FR" dirty="0"/>
              <a:t> of Didier Laforgue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E18007-6D2D-47BC-80E4-F9AC1A515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8761"/>
            <a:ext cx="10515600" cy="720078"/>
          </a:xfr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Didier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Laforgue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passed away on June 20th 20205, after 23 years working at THEMIS as a system-instrument research engineer, and as a very appreciated observation operator.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1FEFF21-CCBD-43B9-904E-313C3269B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DFDC0C6-EAC0-4DEA-9B4F-464FB1B3E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1988840"/>
            <a:ext cx="3402378" cy="453650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C1CF14C-4E84-49A6-A574-802A3720B8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0"/>
          <a:stretch/>
        </p:blipFill>
        <p:spPr>
          <a:xfrm>
            <a:off x="4420512" y="1988840"/>
            <a:ext cx="3270418" cy="452549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1DA02C1-7BA5-491B-84E4-51C40FC4F5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4" b="14642"/>
          <a:stretch/>
        </p:blipFill>
        <p:spPr>
          <a:xfrm>
            <a:off x="479376" y="1988839"/>
            <a:ext cx="3582311" cy="451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97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44450"/>
            <a:ext cx="9505453" cy="944563"/>
          </a:xfrm>
        </p:spPr>
        <p:txBody>
          <a:bodyPr/>
          <a:lstStyle/>
          <a:p>
            <a:r>
              <a:rPr lang="en-US" dirty="0"/>
              <a:t>TAO for spectroscopy: good seeing conditions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FEA3AC7-BF7F-44C9-8321-E949354F6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D82D069-0A41-40FC-A15E-7E1DBA70E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06007"/>
            <a:ext cx="10456574" cy="575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00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A0788198-E36D-4B59-9941-ECF6E3770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48844"/>
            <a:ext cx="5341039" cy="54765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F4323CE-222A-42EC-8AA2-880B3E85C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8478">
            <a:off x="7172846" y="2611907"/>
            <a:ext cx="4704761" cy="388110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BA36DAE-759F-4C6C-9C1F-97195FFDCF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3429000"/>
            <a:ext cx="3260612" cy="33123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44450"/>
            <a:ext cx="9505453" cy="944563"/>
          </a:xfrm>
        </p:spPr>
        <p:txBody>
          <a:bodyPr/>
          <a:lstStyle/>
          <a:p>
            <a:r>
              <a:rPr lang="en-US" dirty="0"/>
              <a:t>TAO for spectroscopy: good seeing conditions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FEA3AC7-BF7F-44C9-8321-E949354F6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Journées de la SF2A 2025 - E. Pariat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45F1796-E82C-4256-8875-1A12D56452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2462">
            <a:off x="1361288" y="2128905"/>
            <a:ext cx="4553231" cy="262917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12" name="Espace réservé du contenu 10">
            <a:extLst>
              <a:ext uri="{FF2B5EF4-FFF2-40B4-BE49-F238E27FC236}">
                <a16:creationId xmlns:a16="http://schemas.microsoft.com/office/drawing/2014/main" id="{D722DACE-4354-4997-92B4-5F387D6C9B94}"/>
              </a:ext>
            </a:extLst>
          </p:cNvPr>
          <p:cNvSpPr txBox="1">
            <a:spLocks/>
          </p:cNvSpPr>
          <p:nvPr/>
        </p:nvSpPr>
        <p:spPr bwMode="auto">
          <a:xfrm>
            <a:off x="173063" y="1154098"/>
            <a:ext cx="5778921" cy="100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TAO stabilization can hold over several scans</a:t>
            </a:r>
          </a:p>
          <a:p>
            <a:pPr defTabSz="914400"/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2-3 H</a:t>
            </a:r>
            <a:r>
              <a:rPr lang="en-US" sz="2000" kern="0" dirty="0"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 reconstructed images of solar filaments + image stitching</a:t>
            </a:r>
          </a:p>
          <a:p>
            <a:pPr lvl="1" defTabSz="914400"/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2025 Observations				 campaign					 of B. </a:t>
            </a: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Schmieder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 defTabSz="914400">
              <a:buFont typeface="Arial" panose="020B0604020202020204" pitchFamily="34" charset="0"/>
              <a:buNone/>
            </a:pPr>
            <a:endParaRPr lang="en-US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FA3F0D-9192-432B-AE23-BA0185096D25}"/>
              </a:ext>
            </a:extLst>
          </p:cNvPr>
          <p:cNvSpPr/>
          <p:nvPr/>
        </p:nvSpPr>
        <p:spPr>
          <a:xfrm rot="19465772">
            <a:off x="1360428" y="5365066"/>
            <a:ext cx="272012" cy="16353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3E2012C-317F-4708-BA22-EF2F4DBB259E}"/>
              </a:ext>
            </a:extLst>
          </p:cNvPr>
          <p:cNvCxnSpPr>
            <a:cxnSpLocks/>
          </p:cNvCxnSpPr>
          <p:nvPr/>
        </p:nvCxnSpPr>
        <p:spPr>
          <a:xfrm flipH="1" flipV="1">
            <a:off x="1021649" y="3645025"/>
            <a:ext cx="316592" cy="180020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95C666BB-A235-4BDB-9DCF-520DAA78C15E}"/>
              </a:ext>
            </a:extLst>
          </p:cNvPr>
          <p:cNvCxnSpPr>
            <a:cxnSpLocks/>
          </p:cNvCxnSpPr>
          <p:nvPr/>
        </p:nvCxnSpPr>
        <p:spPr>
          <a:xfrm>
            <a:off x="1445368" y="5592463"/>
            <a:ext cx="1057846" cy="245675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2C8D75E4-7F52-46B5-83A6-8528A9212517}"/>
              </a:ext>
            </a:extLst>
          </p:cNvPr>
          <p:cNvCxnSpPr>
            <a:cxnSpLocks/>
          </p:cNvCxnSpPr>
          <p:nvPr/>
        </p:nvCxnSpPr>
        <p:spPr>
          <a:xfrm flipV="1">
            <a:off x="6800570" y="2516746"/>
            <a:ext cx="256514" cy="6242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BFB12634-20E7-4A02-984E-A517A7DC1D77}"/>
              </a:ext>
            </a:extLst>
          </p:cNvPr>
          <p:cNvSpPr/>
          <p:nvPr/>
        </p:nvSpPr>
        <p:spPr>
          <a:xfrm rot="20742246">
            <a:off x="7076998" y="2550127"/>
            <a:ext cx="295231" cy="19831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3736D97C-91CC-48BC-9313-2D9C7B835BBA}"/>
              </a:ext>
            </a:extLst>
          </p:cNvPr>
          <p:cNvCxnSpPr>
            <a:cxnSpLocks/>
          </p:cNvCxnSpPr>
          <p:nvPr/>
        </p:nvCxnSpPr>
        <p:spPr>
          <a:xfrm flipH="1">
            <a:off x="7298088" y="2151621"/>
            <a:ext cx="4138952" cy="3651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281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TAO for </a:t>
            </a:r>
            <a:r>
              <a:rPr lang="en-US" dirty="0" err="1"/>
              <a:t>spectro</a:t>
            </a:r>
            <a:r>
              <a:rPr lang="en-US" dirty="0"/>
              <a:t>-polarimetry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233" t="5799" r="4077" b="5412"/>
          <a:stretch/>
        </p:blipFill>
        <p:spPr>
          <a:xfrm>
            <a:off x="4358344" y="2793137"/>
            <a:ext cx="3625772" cy="373685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093565" y="2789355"/>
            <a:ext cx="3852429" cy="3744416"/>
            <a:chOff x="3666566" y="3092824"/>
            <a:chExt cx="2904289" cy="30300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7699" t="54257" r="63405" b="4839"/>
            <a:stretch/>
          </p:blipFill>
          <p:spPr>
            <a:xfrm>
              <a:off x="3666566" y="4494303"/>
              <a:ext cx="1568824" cy="162859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56650" t="54323" r="18694" b="6273"/>
            <a:stretch/>
          </p:blipFill>
          <p:spPr>
            <a:xfrm>
              <a:off x="5223404" y="4505357"/>
              <a:ext cx="1338646" cy="156882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56394" t="6957" r="18968" b="57926"/>
            <a:stretch/>
          </p:blipFill>
          <p:spPr>
            <a:xfrm>
              <a:off x="5233214" y="3105677"/>
              <a:ext cx="1337641" cy="139823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7700" t="6717" r="63475" b="58256"/>
            <a:stretch/>
          </p:blipFill>
          <p:spPr>
            <a:xfrm>
              <a:off x="3676382" y="3092824"/>
              <a:ext cx="1564954" cy="1394605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99991" y="3492898"/>
            <a:ext cx="3852428" cy="1987700"/>
            <a:chOff x="2800000" y="2852927"/>
            <a:chExt cx="2389633" cy="183829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2505" t="24095" r="8298" b="16598"/>
            <a:stretch/>
          </p:blipFill>
          <p:spPr bwMode="auto">
            <a:xfrm rot="5400000" flipH="1">
              <a:off x="3075669" y="2577259"/>
              <a:ext cx="1838296" cy="2389633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3045009" y="2852927"/>
              <a:ext cx="1429455" cy="16740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 bwMode="auto">
          <a:xfrm>
            <a:off x="3232425" y="5118330"/>
            <a:ext cx="1168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AO on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8462629" y="2873336"/>
            <a:ext cx="991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AO on</a:t>
            </a:r>
          </a:p>
        </p:txBody>
      </p:sp>
      <p:sp>
        <p:nvSpPr>
          <p:cNvPr id="20" name="TextBox 19"/>
          <p:cNvSpPr txBox="1"/>
          <p:nvPr/>
        </p:nvSpPr>
        <p:spPr bwMode="auto">
          <a:xfrm>
            <a:off x="4664676" y="2989339"/>
            <a:ext cx="1134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AO off</a:t>
            </a:r>
          </a:p>
        </p:txBody>
      </p:sp>
      <p:sp>
        <p:nvSpPr>
          <p:cNvPr id="21" name="Content Placeholder 5"/>
          <p:cNvSpPr txBox="1">
            <a:spLocks/>
          </p:cNvSpPr>
          <p:nvPr/>
        </p:nvSpPr>
        <p:spPr bwMode="auto">
          <a:xfrm>
            <a:off x="9840745" y="1719862"/>
            <a:ext cx="3852428" cy="3049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FEA3AC7-BF7F-44C9-8321-E949354F6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23" name="Espace réservé du contenu 22">
            <a:extLst>
              <a:ext uri="{FF2B5EF4-FFF2-40B4-BE49-F238E27FC236}">
                <a16:creationId xmlns:a16="http://schemas.microsoft.com/office/drawing/2014/main" id="{6E7F7C97-BD3B-4C99-B58A-DC2386D08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472" y="1276875"/>
            <a:ext cx="11325159" cy="1594670"/>
          </a:xfrm>
        </p:spPr>
        <p:txBody>
          <a:bodyPr/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TAO can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give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good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on long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spectropolarimetric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scans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THEMIS goals : B maps with spatial resolution better than 0.5” arcsec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 times better than before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equivalent to HINODE results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77384E1-63A5-4079-A209-6D20DCBC97C4}"/>
              </a:ext>
            </a:extLst>
          </p:cNvPr>
          <p:cNvSpPr txBox="1"/>
          <p:nvPr/>
        </p:nvSpPr>
        <p:spPr bwMode="auto">
          <a:xfrm>
            <a:off x="4636263" y="5883878"/>
            <a:ext cx="54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U/I</a:t>
            </a:r>
            <a:endParaRPr lang="fr-FR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57DB3B9-D5EE-44FA-9D0D-7F98E3E6F3DF}"/>
              </a:ext>
            </a:extLst>
          </p:cNvPr>
          <p:cNvSpPr txBox="1"/>
          <p:nvPr/>
        </p:nvSpPr>
        <p:spPr bwMode="auto">
          <a:xfrm>
            <a:off x="4633637" y="4155686"/>
            <a:ext cx="76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I</a:t>
            </a:r>
            <a:endParaRPr lang="fr-FR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9FED792-7919-48F9-B2D9-24548CBA12AD}"/>
              </a:ext>
            </a:extLst>
          </p:cNvPr>
          <p:cNvSpPr txBox="1"/>
          <p:nvPr/>
        </p:nvSpPr>
        <p:spPr bwMode="auto">
          <a:xfrm>
            <a:off x="6266158" y="4131671"/>
            <a:ext cx="76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Q/I</a:t>
            </a:r>
            <a:endParaRPr lang="fr-FR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E85F1EE-1F38-4A41-BF8D-4FA7C10419AB}"/>
              </a:ext>
            </a:extLst>
          </p:cNvPr>
          <p:cNvSpPr txBox="1"/>
          <p:nvPr/>
        </p:nvSpPr>
        <p:spPr bwMode="auto">
          <a:xfrm>
            <a:off x="6266158" y="5883878"/>
            <a:ext cx="76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V/I</a:t>
            </a:r>
            <a:endParaRPr lang="fr-FR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73284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THEMIS new polarimetric analysis scheme - 1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238" t="6355" r="6104"/>
          <a:stretch/>
        </p:blipFill>
        <p:spPr>
          <a:xfrm>
            <a:off x="433876" y="1867168"/>
            <a:ext cx="4617359" cy="2108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924" y="1430172"/>
            <a:ext cx="4909110" cy="2776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068" y="4092382"/>
            <a:ext cx="4606924" cy="258811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04863" y="3752446"/>
            <a:ext cx="4040636" cy="1084274"/>
            <a:chOff x="604260" y="4556822"/>
            <a:chExt cx="4040636" cy="10842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682027" y="4896759"/>
                  <a:ext cx="1675235" cy="715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sub>
                        </m:sSub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1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mr>
                              <m:mr>
                                <m:e>
                                  <m:eqArr>
                                    <m:eqArrPr>
                                      <m:ctrlPr>
                                        <a:rPr lang="en-US" sz="11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11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e>
                                      <m:r>
                                        <a:rPr lang="en-US" sz="11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</m:eqAr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2027" y="4896759"/>
                  <a:ext cx="1675235" cy="715965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2350391" y="4896758"/>
                  <a:ext cx="1675235" cy="715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</m:sSub>
                        <m:r>
                          <a:rPr lang="en-US" sz="110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1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mr>
                              <m:mr>
                                <m:e>
                                  <m:eqArr>
                                    <m:eqArrPr>
                                      <m:ctrlPr>
                                        <a:rPr lang="en-US" sz="11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1100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e>
                                      <m:r>
                                        <a:rPr lang="en-US" sz="1100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</m:eqAr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0391" y="4896758"/>
                  <a:ext cx="1675235" cy="715965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969661" y="4896758"/>
                  <a:ext cx="1675235" cy="715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sub>
                        </m:sSub>
                        <m:r>
                          <a:rPr lang="en-US" sz="110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1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</m:mr>
                              <m:mr>
                                <m:e>
                                  <m:eqArr>
                                    <m:eqArrPr>
                                      <m:ctrlPr>
                                        <a:rPr lang="en-US" sz="11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1100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e>
                                      <m:r>
                                        <a:rPr lang="en-US" sz="1100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</m:eqAr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9661" y="4896758"/>
                  <a:ext cx="1675235" cy="715965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/>
            <p:cNvSpPr txBox="1"/>
            <p:nvPr/>
          </p:nvSpPr>
          <p:spPr>
            <a:xfrm>
              <a:off x="2543116" y="4585632"/>
              <a:ext cx="1265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modulation (QW)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604260" y="4868384"/>
                  <a:ext cx="1117600" cy="7727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2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2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mr>
                              <m:mr>
                                <m:e>
                                  <m:eqArr>
                                    <m:eqArrPr>
                                      <m:ctrlPr>
                                        <a:rPr lang="en-US" sz="12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</m:eqAr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260" y="4868384"/>
                  <a:ext cx="1117600" cy="77271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/>
            <p:cNvSpPr txBox="1"/>
            <p:nvPr/>
          </p:nvSpPr>
          <p:spPr>
            <a:xfrm>
              <a:off x="984066" y="4556822"/>
              <a:ext cx="5148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Input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087160" y="3428309"/>
            <a:ext cx="2464719" cy="2793220"/>
            <a:chOff x="4999775" y="3744499"/>
            <a:chExt cx="2464719" cy="2793220"/>
          </a:xfrm>
        </p:grpSpPr>
        <p:sp>
          <p:nvSpPr>
            <p:cNvPr id="9" name="TextBox 8"/>
            <p:cNvSpPr txBox="1"/>
            <p:nvPr/>
          </p:nvSpPr>
          <p:spPr>
            <a:xfrm>
              <a:off x="5299991" y="3744499"/>
              <a:ext cx="216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Dual-beam (single </a:t>
              </a:r>
              <a:r>
                <a:rPr lang="en-US" sz="1200" i="1" dirty="0" err="1"/>
                <a:t>Savart</a:t>
              </a:r>
              <a:r>
                <a:rPr lang="en-US" sz="1200" i="1" dirty="0"/>
                <a:t> plate)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5000330" y="4023556"/>
                  <a:ext cx="1382468" cy="715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sub>
                        </m:sSub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1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1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eqArr>
                                    <m:eqArrPr>
                                      <m:ctrlPr>
                                        <a:rPr lang="en-US" sz="11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1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1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eqAr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0330" y="4023556"/>
                  <a:ext cx="1382468" cy="7159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5815035" y="4023555"/>
                  <a:ext cx="1382468" cy="715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sub>
                        </m:sSub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1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1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</m:t>
                                  </m:r>
                                  <m:eqArr>
                                    <m:eqArrPr>
                                      <m:ctrlPr>
                                        <a:rPr lang="en-US" sz="11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1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1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eqAr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5035" y="4023555"/>
                  <a:ext cx="1382468" cy="7159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4999775" y="4741578"/>
                  <a:ext cx="1382468" cy="715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</m:sSub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1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eqArr>
                                    <m:eqArrPr>
                                      <m:ctrlPr>
                                        <a:rPr lang="en-US" sz="11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1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1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eqAr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9775" y="4741578"/>
                  <a:ext cx="1382468" cy="7159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5814480" y="4741577"/>
                  <a:ext cx="1382468" cy="715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</m:sSub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1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eqArr>
                                    <m:eqArrPr>
                                      <m:ctrlPr>
                                        <a:rPr lang="en-US" sz="11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1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1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eqAr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4480" y="4741577"/>
                  <a:ext cx="1382468" cy="7159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4999775" y="5502383"/>
                  <a:ext cx="1382468" cy="715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sub>
                        </m:sSub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1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eqArr>
                                    <m:eqArrPr>
                                      <m:ctrlPr>
                                        <a:rPr lang="en-US" sz="11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1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1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eqAr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9775" y="5502383"/>
                  <a:ext cx="1382468" cy="7159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5814480" y="5500947"/>
                  <a:ext cx="1382468" cy="715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sub>
                        </m:sSub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1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</m:t>
                                  </m:r>
                                  <m:eqArr>
                                    <m:eqArrPr>
                                      <m:ctrlPr>
                                        <a:rPr lang="en-US" sz="11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1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1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eqAr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4480" y="5500947"/>
                  <a:ext cx="1382468" cy="7159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Arc 22"/>
            <p:cNvSpPr/>
            <p:nvPr/>
          </p:nvSpPr>
          <p:spPr>
            <a:xfrm rot="10800000">
              <a:off x="5425565" y="5823190"/>
              <a:ext cx="914400" cy="437126"/>
            </a:xfrm>
            <a:prstGeom prst="arc">
              <a:avLst>
                <a:gd name="adj1" fmla="val 10835128"/>
                <a:gd name="adj2" fmla="val 0"/>
              </a:avLst>
            </a:prstGeom>
            <a:ln>
              <a:solidFill>
                <a:srgbClr val="FF0000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 rot="10800000">
              <a:off x="5392788" y="5036177"/>
              <a:ext cx="914400" cy="437126"/>
            </a:xfrm>
            <a:prstGeom prst="arc">
              <a:avLst>
                <a:gd name="adj1" fmla="val 10835128"/>
                <a:gd name="adj2" fmla="val 0"/>
              </a:avLst>
            </a:prstGeom>
            <a:ln>
              <a:solidFill>
                <a:srgbClr val="FF0000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/>
            <p:cNvSpPr/>
            <p:nvPr/>
          </p:nvSpPr>
          <p:spPr>
            <a:xfrm rot="10800000">
              <a:off x="5417718" y="4330037"/>
              <a:ext cx="914400" cy="437126"/>
            </a:xfrm>
            <a:prstGeom prst="arc">
              <a:avLst>
                <a:gd name="adj1" fmla="val 10835128"/>
                <a:gd name="adj2" fmla="val 0"/>
              </a:avLst>
            </a:prstGeom>
            <a:ln>
              <a:solidFill>
                <a:srgbClr val="FF0000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299991" y="6260720"/>
              <a:ext cx="12455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srgbClr val="CC0000"/>
                  </a:solidFill>
                </a:rPr>
                <a:t>Beam exchange 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0787956" y="6074720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“DSBS”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450525" y="3583169"/>
            <a:ext cx="1611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“Beam Splitter” 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63" y="1167827"/>
            <a:ext cx="728400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Full-Stokes analyzer (An4) located at the F1 prime focus, delivering dual-beam polarimetry with beam exchange. </a:t>
            </a:r>
          </a:p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04863" y="4948493"/>
            <a:ext cx="38651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Double Savart plates:</a:t>
            </a:r>
          </a:p>
          <a:p>
            <a:pPr marL="285750" indent="-285750">
              <a:buFontTx/>
              <a:buChar char="-"/>
            </a:pPr>
            <a:r>
              <a:rPr lang="en-US" dirty="0"/>
              <a:t>generate the dual beam feature </a:t>
            </a:r>
          </a:p>
          <a:p>
            <a:pPr marL="285750" indent="-285750">
              <a:buFontTx/>
              <a:buChar char="-"/>
            </a:pPr>
            <a:r>
              <a:rPr lang="en-US" dirty="0"/>
              <a:t>then superimpose both beams: behave as one, differing only by their linear polarization state. </a:t>
            </a:r>
          </a:p>
        </p:txBody>
      </p:sp>
      <p:sp>
        <p:nvSpPr>
          <p:cNvPr id="24" name="Espace réservé du pied de page 23">
            <a:extLst>
              <a:ext uri="{FF2B5EF4-FFF2-40B4-BE49-F238E27FC236}">
                <a16:creationId xmlns:a16="http://schemas.microsoft.com/office/drawing/2014/main" id="{9906224F-71E5-497F-B0A1-8635CFC33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21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THEMIS new polarimetric analysis scheme - 2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85" t="3114" r="26370" b="5416"/>
          <a:stretch/>
        </p:blipFill>
        <p:spPr>
          <a:xfrm>
            <a:off x="623392" y="2689574"/>
            <a:ext cx="7410008" cy="383577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59024" y="1133029"/>
            <a:ext cx="11521676" cy="16478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Thanks to THEMIS “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polarization friendly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” new optical path (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geometry of the elevation axis, field rotator, coatings)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polarizer output can travel through the telescope and reach the spectrograph cameras “minimally perturbed” </a:t>
            </a:r>
          </a:p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in front of each of the spectral cameras, a Wollaston prism splitter separates the superimposed beam into complementary Stokes components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form the spectral focal plane. 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B2E853C-8EE6-44FC-87EE-09FDF27EC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4127174-6B1D-461C-8763-B22551DC4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" t="6520" r="7891" b="10506"/>
          <a:stretch/>
        </p:blipFill>
        <p:spPr>
          <a:xfrm rot="5400000">
            <a:off x="8055355" y="3245443"/>
            <a:ext cx="4046202" cy="293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84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THEMIS Mueller matrix@~600nm</a:t>
            </a:r>
          </a:p>
        </p:txBody>
      </p:sp>
      <p:pic>
        <p:nvPicPr>
          <p:cNvPr id="4" name="calpol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013" y="1196752"/>
            <a:ext cx="5605523" cy="5328592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sz="half" idx="2"/>
              </p:nvPr>
            </p:nvSpPr>
            <p:spPr>
              <a:xfrm>
                <a:off x="6096000" y="1340892"/>
                <a:ext cx="5968542" cy="5112444"/>
              </a:xfrm>
            </p:spPr>
            <p:txBody>
              <a:bodyPr lIns="36000" tIns="72000" rIns="36000" bIns="72000"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THEMIS Mueller matrix:</a:t>
                </a:r>
              </a:p>
              <a:p>
                <a:pPr marL="0" marR="0" indent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𝑴</m:t>
                          </m:r>
                        </m:e>
                        <m:sub>
                          <m:r>
                            <a:rPr lang="en-US" sz="1800" b="1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𝑻𝑯𝑬𝑴𝑰𝑺</m:t>
                          </m:r>
                        </m:sub>
                      </m:sSub>
                      <m:r>
                        <a:rPr lang="en-US" sz="1800" b="1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1800" b="1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b="1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   </m:t>
                                </m:r>
                                <m:r>
                                  <a:rPr lang="en-US" sz="18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𝟏</m:t>
                                </m:r>
                                <m:r>
                                  <a:rPr lang="en-US" sz="18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a:rPr lang="en-US" sz="18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𝟎𝟎𝟎</m:t>
                                </m:r>
                              </m:e>
                              <m:e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𝟎𝟎𝟗</m:t>
                                </m:r>
                              </m:e>
                              <m:e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𝟎𝟎𝟑</m:t>
                                </m:r>
                              </m:e>
                              <m:e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   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𝟎𝟎𝟏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𝟎𝟎𝟖</m:t>
                                </m:r>
                              </m:e>
                              <m:e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    </m:t>
                                </m:r>
                                <m:r>
                                  <a:rPr lang="en-US" sz="18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en-US" sz="18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a:rPr lang="en-US" sz="18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𝟖𝟖𝟓</m:t>
                                </m:r>
                              </m:e>
                              <m:e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   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𝟎𝟏𝟔</m:t>
                                </m:r>
                              </m:e>
                              <m:e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𝟎𝟑𝟑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    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𝟎𝟏𝟒</m:t>
                                </m:r>
                              </m:e>
                              <m:e>
                                <m:r>
                                  <a:rPr lang="en-US" sz="1800" b="1" i="1">
                                    <a:solidFill>
                                      <a:srgbClr val="ED7D3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1800" b="1" i="1">
                                    <a:solidFill>
                                      <a:srgbClr val="ED7D3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en-US" sz="1800" b="1" i="1">
                                    <a:solidFill>
                                      <a:srgbClr val="ED7D3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a:rPr lang="en-US" sz="1800" b="1" i="1">
                                    <a:solidFill>
                                      <a:srgbClr val="ED7D3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𝟒𝟑𝟔</m:t>
                                </m:r>
                              </m:e>
                              <m:e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   </m:t>
                                </m:r>
                                <m:r>
                                  <a:rPr lang="en-US" sz="18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en-US" sz="18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a:rPr lang="en-US" sz="18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𝟖𝟕𝟐</m:t>
                                </m:r>
                              </m:e>
                              <m:e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   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𝟎𝟑𝟑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𝟎𝟏𝟗</m:t>
                                </m:r>
                              </m:e>
                              <m:e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   </m:t>
                                </m:r>
                                <m:r>
                                  <a:rPr lang="en-US" sz="1800" b="1" i="1">
                                    <a:solidFill>
                                      <a:srgbClr val="ED7D3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en-US" sz="1800" b="1" i="1">
                                    <a:solidFill>
                                      <a:srgbClr val="ED7D3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a:rPr lang="en-US" sz="1800" b="1" i="1">
                                    <a:solidFill>
                                      <a:srgbClr val="ED7D3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𝟒𝟏𝟓</m:t>
                                </m:r>
                              </m:e>
                              <m:e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   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𝟎𝟎𝟖</m:t>
                                </m:r>
                              </m:e>
                              <m:e>
                                <m:r>
                                  <a:rPr lang="en-US" sz="1800" b="1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   </m:t>
                                </m:r>
                                <m:r>
                                  <a:rPr lang="en-US" sz="18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en-US" sz="18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a:rPr lang="en-US" sz="18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𝟖𝟕𝟑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457200" lvl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Averaged over one full day</a:t>
                </a:r>
              </a:p>
              <a:p>
                <a:pPr marL="457200" lvl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Includes changing elevation axis and field </a:t>
                </a:r>
                <a:r>
                  <a:rPr lang="en-US" sz="160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derotation</a:t>
                </a:r>
                <a:endParaRPr lang="en-US" sz="16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lvl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Quite constant along one day</a:t>
                </a:r>
              </a:p>
              <a:p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THEMIS remains a strongly polarization-calibration-free telescope, ideal for excellent </a:t>
                </a:r>
                <a:r>
                  <a:rPr lang="en-US" sz="24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spectropolarimetric</a:t>
                </a:r>
                <a:r>
                  <a:rPr 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measurements.</a:t>
                </a:r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096000" y="1340892"/>
                <a:ext cx="5968542" cy="5112444"/>
              </a:xfrm>
              <a:blipFill>
                <a:blip r:embed="rId5"/>
                <a:stretch>
                  <a:fillRect l="-2349" r="-25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7A3EE55-6B83-4495-BE41-CE73B74AF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8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48D729-5EA7-41BF-8CDC-EE73D3A60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4450"/>
            <a:ext cx="9361437" cy="944563"/>
          </a:xfrm>
        </p:spPr>
        <p:txBody>
          <a:bodyPr/>
          <a:lstStyle/>
          <a:p>
            <a:r>
              <a:rPr lang="fr-FR" dirty="0"/>
              <a:t>Stokes </a:t>
            </a:r>
            <a:r>
              <a:rPr lang="fr-FR" dirty="0" err="1"/>
              <a:t>parameters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5987F1-A495-4438-A6BD-5169DEE2A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A285657-EFFF-4478-929C-7BEA6EFD351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" t="4751" r="2100"/>
          <a:stretch/>
        </p:blipFill>
        <p:spPr>
          <a:xfrm>
            <a:off x="8687763" y="2852936"/>
            <a:ext cx="3259196" cy="369435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7F25DB0-0E0B-4940-BA69-E21B77BEA56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" t="4751" r="2640"/>
          <a:stretch/>
        </p:blipFill>
        <p:spPr>
          <a:xfrm>
            <a:off x="5303912" y="2852936"/>
            <a:ext cx="3239835" cy="3672409"/>
          </a:xfrm>
          <a:prstGeom prst="rect">
            <a:avLst/>
          </a:prstGeom>
        </p:spPr>
      </p:pic>
      <p:pic>
        <p:nvPicPr>
          <p:cNvPr id="12" name="t011_b0303_sp_20250529_103016_s4">
            <a:hlinkClick r:id="" action="ppaction://media"/>
            <a:extLst>
              <a:ext uri="{FF2B5EF4-FFF2-40B4-BE49-F238E27FC236}">
                <a16:creationId xmlns:a16="http://schemas.microsoft.com/office/drawing/2014/main" id="{49201A50-0BC1-4AFC-AECE-1A3BF4A404F5}"/>
              </a:ext>
            </a:extLst>
          </p:cNvPr>
          <p:cNvPicPr preferRelativeResize="0"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328" y="1089538"/>
            <a:ext cx="4893568" cy="5507814"/>
          </a:xfr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5D9C1A2-D1A8-4D72-9014-BF67F6A4780B}"/>
              </a:ext>
            </a:extLst>
          </p:cNvPr>
          <p:cNvSpPr txBox="1"/>
          <p:nvPr/>
        </p:nvSpPr>
        <p:spPr>
          <a:xfrm>
            <a:off x="8759771" y="2492896"/>
            <a:ext cx="3096344" cy="377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In continuum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8AC3A58-B840-463C-B42B-7E7F10ED9834}"/>
              </a:ext>
            </a:extLst>
          </p:cNvPr>
          <p:cNvSpPr txBox="1"/>
          <p:nvPr/>
        </p:nvSpPr>
        <p:spPr>
          <a:xfrm>
            <a:off x="5375395" y="2487812"/>
            <a:ext cx="3096344" cy="377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In Fe I Line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C7FB394-9386-4066-AA85-9F6377E7E527}"/>
              </a:ext>
            </a:extLst>
          </p:cNvPr>
          <p:cNvSpPr txBox="1"/>
          <p:nvPr/>
        </p:nvSpPr>
        <p:spPr>
          <a:xfrm>
            <a:off x="9983907" y="4272196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No </a:t>
            </a:r>
            <a:r>
              <a:rPr lang="fr-FR" b="1" dirty="0" err="1">
                <a:solidFill>
                  <a:srgbClr val="FF0000"/>
                </a:solidFill>
              </a:rPr>
              <a:t>polarization</a:t>
            </a:r>
            <a:r>
              <a:rPr lang="fr-FR" b="1" dirty="0">
                <a:solidFill>
                  <a:srgbClr val="FF0000"/>
                </a:solidFill>
              </a:rPr>
              <a:t> signal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D06E3E2-126E-4C7B-8675-1A231BF1C5B4}"/>
              </a:ext>
            </a:extLst>
          </p:cNvPr>
          <p:cNvCxnSpPr>
            <a:cxnSpLocks/>
          </p:cNvCxnSpPr>
          <p:nvPr/>
        </p:nvCxnSpPr>
        <p:spPr>
          <a:xfrm flipH="1">
            <a:off x="9623867" y="5013176"/>
            <a:ext cx="627484" cy="3600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93B13F1-BF3E-4A87-8160-B38C9B0C118A}"/>
              </a:ext>
            </a:extLst>
          </p:cNvPr>
          <p:cNvCxnSpPr>
            <a:cxnSpLocks/>
          </p:cNvCxnSpPr>
          <p:nvPr/>
        </p:nvCxnSpPr>
        <p:spPr>
          <a:xfrm>
            <a:off x="10878835" y="5193196"/>
            <a:ext cx="401216" cy="5400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6394F862-222C-470A-80B6-815799CF8513}"/>
              </a:ext>
            </a:extLst>
          </p:cNvPr>
          <p:cNvCxnSpPr>
            <a:cxnSpLocks/>
          </p:cNvCxnSpPr>
          <p:nvPr/>
        </p:nvCxnSpPr>
        <p:spPr>
          <a:xfrm flipV="1">
            <a:off x="10992019" y="3901884"/>
            <a:ext cx="391852" cy="4719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A2E3F8F4-516E-41C8-BAE3-8C42D86E55E0}"/>
              </a:ext>
            </a:extLst>
          </p:cNvPr>
          <p:cNvSpPr txBox="1"/>
          <p:nvPr/>
        </p:nvSpPr>
        <p:spPr bwMode="auto">
          <a:xfrm>
            <a:off x="5545700" y="4581128"/>
            <a:ext cx="54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U/I</a:t>
            </a:r>
            <a:endParaRPr lang="fr-FR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72A35EB-22A6-4906-8A3F-BC84D04EC6A5}"/>
              </a:ext>
            </a:extLst>
          </p:cNvPr>
          <p:cNvSpPr txBox="1"/>
          <p:nvPr/>
        </p:nvSpPr>
        <p:spPr bwMode="auto">
          <a:xfrm>
            <a:off x="5543074" y="2852936"/>
            <a:ext cx="76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I</a:t>
            </a:r>
            <a:endParaRPr lang="fr-FR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B2B71A4-8CAA-48F1-8E35-B58A219B3E06}"/>
              </a:ext>
            </a:extLst>
          </p:cNvPr>
          <p:cNvSpPr txBox="1"/>
          <p:nvPr/>
        </p:nvSpPr>
        <p:spPr bwMode="auto">
          <a:xfrm>
            <a:off x="7175595" y="2828921"/>
            <a:ext cx="76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Q/I</a:t>
            </a:r>
            <a:endParaRPr lang="fr-FR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E31B306-5EE0-4EAC-BB4B-CFAC26FB0886}"/>
              </a:ext>
            </a:extLst>
          </p:cNvPr>
          <p:cNvSpPr txBox="1"/>
          <p:nvPr/>
        </p:nvSpPr>
        <p:spPr bwMode="auto">
          <a:xfrm>
            <a:off x="7175595" y="4581128"/>
            <a:ext cx="76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V/I</a:t>
            </a:r>
            <a:endParaRPr lang="fr-FR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6EA4D508-F8BB-4537-9B86-A757D0E9F269}"/>
              </a:ext>
            </a:extLst>
          </p:cNvPr>
          <p:cNvSpPr txBox="1">
            <a:spLocks/>
          </p:cNvSpPr>
          <p:nvPr/>
        </p:nvSpPr>
        <p:spPr>
          <a:xfrm>
            <a:off x="4943872" y="1133029"/>
            <a:ext cx="7128792" cy="16478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polarization signal is now routinely outputted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4D data array of 4 Stokes parameter (x, y,</a:t>
            </a:r>
            <a:r>
              <a:rPr lang="en-US" sz="1600" dirty="0">
                <a:latin typeface="Symbol" panose="05050102010706020507" pitchFamily="18" charset="2"/>
                <a:cs typeface="Arial" panose="020B0604020202020204" pitchFamily="34" charset="0"/>
              </a:rPr>
              <a:t> 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S). 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User-friendly software in development.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THEMIS is on the verge of producing vector B maps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E83CAA3-9075-42A0-AF50-6B64FBFD3A92}"/>
              </a:ext>
            </a:extLst>
          </p:cNvPr>
          <p:cNvSpPr txBox="1"/>
          <p:nvPr/>
        </p:nvSpPr>
        <p:spPr>
          <a:xfrm>
            <a:off x="469032" y="6381328"/>
            <a:ext cx="4114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/>
              <a:t>NOAA 14100 ; 29/05/2025 10:30-10:50 UT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888B272-BBF6-4A78-9939-452B6E76135E}"/>
              </a:ext>
            </a:extLst>
          </p:cNvPr>
          <p:cNvSpPr txBox="1"/>
          <p:nvPr/>
        </p:nvSpPr>
        <p:spPr bwMode="auto">
          <a:xfrm>
            <a:off x="525568" y="3901800"/>
            <a:ext cx="54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U/I</a:t>
            </a:r>
            <a:endParaRPr lang="fr-FR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D962327-FBA9-492B-ADE2-9DBBA0673D9D}"/>
              </a:ext>
            </a:extLst>
          </p:cNvPr>
          <p:cNvSpPr txBox="1"/>
          <p:nvPr/>
        </p:nvSpPr>
        <p:spPr bwMode="auto">
          <a:xfrm>
            <a:off x="575047" y="1364783"/>
            <a:ext cx="76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I</a:t>
            </a:r>
            <a:endParaRPr lang="fr-FR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22AA022-CD01-4416-B0D1-C78D9E77AB95}"/>
              </a:ext>
            </a:extLst>
          </p:cNvPr>
          <p:cNvSpPr txBox="1"/>
          <p:nvPr/>
        </p:nvSpPr>
        <p:spPr bwMode="auto">
          <a:xfrm>
            <a:off x="2788129" y="1340768"/>
            <a:ext cx="76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Q/I</a:t>
            </a:r>
            <a:endParaRPr lang="fr-FR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73C14CC-370F-4D0C-867A-B50A62667806}"/>
              </a:ext>
            </a:extLst>
          </p:cNvPr>
          <p:cNvSpPr txBox="1"/>
          <p:nvPr/>
        </p:nvSpPr>
        <p:spPr bwMode="auto">
          <a:xfrm>
            <a:off x="2783632" y="3861048"/>
            <a:ext cx="76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V/I</a:t>
            </a:r>
            <a:endParaRPr lang="fr-FR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6797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BEB7F1F-4A50-4B0A-94EE-91B629196D2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1224794"/>
            <a:ext cx="5133523" cy="5362318"/>
          </a:xfrm>
          <a:prstGeom prst="rect">
            <a:avLst/>
          </a:prstGeom>
        </p:spPr>
      </p:pic>
      <p:sp>
        <p:nvSpPr>
          <p:cNvPr id="833136576" name="Title 1"/>
          <p:cNvSpPr>
            <a:spLocks noGrp="1"/>
          </p:cNvSpPr>
          <p:nvPr>
            <p:ph type="title"/>
          </p:nvPr>
        </p:nvSpPr>
        <p:spPr bwMode="auto">
          <a:xfrm>
            <a:off x="335360" y="0"/>
            <a:ext cx="9361040" cy="105273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/>
              <a:t>In consideration: THEMIS for space weather </a:t>
            </a:r>
            <a:endParaRPr sz="3600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A19B9D20-E4BD-47D8-B497-FCA122927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341438"/>
            <a:ext cx="6408712" cy="5245673"/>
          </a:xfrm>
        </p:spPr>
        <p:txBody>
          <a:bodyPr/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Research for space weather is a strength of the French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heliophysics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community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THEMIS shall eventually be out passed by 4m-class telescope (DKIST, EST)</a:t>
            </a:r>
          </a:p>
          <a:p>
            <a:pPr marL="914400" lvl="2" indent="0">
              <a:buNone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THEMIS is the main French-owned asset that can provide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field maps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Presently, high-dependence on NASA SDO/HMI  for vector magnetic field measurements of EU community</a:t>
            </a:r>
          </a:p>
          <a:p>
            <a:pPr lvl="1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THEMIS is presently an INSU observation station (ANO-3)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Mutualization of several solar-related SNOs in consideration at ATST &amp; INSU toward space weathers</a:t>
            </a:r>
          </a:p>
          <a:p>
            <a:pPr marL="457200" lvl="1" indent="0">
              <a:buNone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Reflection toward part usage of THEMIS in service mode with the production of datasets of interest for SW: magnetic map of eruptive regions (active regions, filaments, …)  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4B4B590-1F89-427E-8D62-ACB28B1334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8" t="6208" r="21489"/>
          <a:stretch/>
        </p:blipFill>
        <p:spPr>
          <a:xfrm>
            <a:off x="7104112" y="3789040"/>
            <a:ext cx="2493433" cy="285820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DEF6C72-E4EE-4F8B-8C27-EEBAFDC6FC1B}"/>
              </a:ext>
            </a:extLst>
          </p:cNvPr>
          <p:cNvSpPr txBox="1"/>
          <p:nvPr/>
        </p:nvSpPr>
        <p:spPr>
          <a:xfrm>
            <a:off x="8570561" y="3853031"/>
            <a:ext cx="54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H</a:t>
            </a:r>
            <a:r>
              <a:rPr lang="fr-FR" b="1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468D0D4-139D-4807-8A7A-983219D453BE}"/>
              </a:ext>
            </a:extLst>
          </p:cNvPr>
          <p:cNvSpPr txBox="1"/>
          <p:nvPr/>
        </p:nvSpPr>
        <p:spPr bwMode="auto">
          <a:xfrm>
            <a:off x="8400256" y="1303616"/>
            <a:ext cx="76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Fe  I</a:t>
            </a:r>
            <a:endParaRPr lang="fr-FR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0F2C7A9-03DF-4153-9ADE-C70FB4A9BB0E}"/>
              </a:ext>
            </a:extLst>
          </p:cNvPr>
          <p:cNvSpPr txBox="1"/>
          <p:nvPr/>
        </p:nvSpPr>
        <p:spPr bwMode="auto">
          <a:xfrm>
            <a:off x="11088215" y="1267683"/>
            <a:ext cx="76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Q/I</a:t>
            </a:r>
            <a:endParaRPr lang="fr-FR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A0EF403-77BD-4A73-B0EB-C62EDD4BE6F3}"/>
              </a:ext>
            </a:extLst>
          </p:cNvPr>
          <p:cNvSpPr txBox="1"/>
          <p:nvPr/>
        </p:nvSpPr>
        <p:spPr bwMode="auto">
          <a:xfrm>
            <a:off x="11128863" y="3851756"/>
            <a:ext cx="76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V/I</a:t>
            </a:r>
            <a:endParaRPr lang="fr-FR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9ACA6B9-D7A0-467F-8AB5-9C37A6F62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42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33136576" name="Title 1"/>
          <p:cNvSpPr>
            <a:spLocks noGrp="1"/>
          </p:cNvSpPr>
          <p:nvPr>
            <p:ph type="title"/>
          </p:nvPr>
        </p:nvSpPr>
        <p:spPr bwMode="auto">
          <a:xfrm>
            <a:off x="838198" y="0"/>
            <a:ext cx="9074226" cy="105925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/>
              <a:t>Upcoming : IBIS 2.0 to THEMIS </a:t>
            </a:r>
            <a:endParaRPr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7994495" name="Content Placeholder 2"/>
              <p:cNvSpPr>
                <a:spLocks noGrp="1"/>
              </p:cNvSpPr>
              <p:nvPr>
                <p:ph idx="1"/>
              </p:nvPr>
            </p:nvSpPr>
            <p:spPr bwMode="auto">
              <a:xfrm>
                <a:off x="155340" y="1268760"/>
                <a:ext cx="5832648" cy="1537876"/>
              </a:xfrm>
            </p:spPr>
            <p:txBody>
              <a:bodyPr vertOverflow="overflow" horzOverflow="overflow" vert="horz" wrap="square" lIns="91440" tIns="45720" rIns="91440" bIns="45720" numCol="1" spcCol="0" rtlCol="0" fromWordArt="0" anchor="t" anchorCtr="0" forceAA="0" compatLnSpc="0">
                <a:noAutofit/>
              </a:bodyPr>
              <a:lstStyle/>
              <a:p>
                <a:pPr marL="0" lvl="0" indent="0" defTabSz="457200">
                  <a:spcBef>
                    <a:spcPts val="600"/>
                  </a:spcBef>
                  <a:buNone/>
                  <a:defRPr/>
                </a:pPr>
                <a:r>
                  <a:rPr lang="en-US" sz="1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IBIS : </a:t>
                </a:r>
                <a:r>
                  <a:rPr lang="en-US" sz="1800" b="1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Interferometric</a:t>
                </a:r>
                <a:r>
                  <a:rPr lang="en-US" sz="18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BIdimensional</a:t>
                </a:r>
                <a:r>
                  <a:rPr lang="en-US" sz="18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 Spectrometer</a:t>
                </a:r>
              </a:p>
              <a:p>
                <a:pPr defTabSz="457200">
                  <a:spcBef>
                    <a:spcPts val="600"/>
                  </a:spcBef>
                  <a:defRPr/>
                </a:pPr>
                <a:r>
                  <a:rPr lang="en-US" sz="1600" i="0" u="none" strike="noStrike" cap="none" spc="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INAF solar </a:t>
                </a:r>
                <a:r>
                  <a:rPr lang="en-US" sz="1600" i="0" u="none" strike="noStrike" cap="none" spc="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spectro</a:t>
                </a:r>
                <a:r>
                  <a:rPr lang="en-US" sz="1600" i="0" u="none" strike="noStrike" cap="none" spc="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-imager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dPr>
                      <m:e>
                        <m:r>
                          <a:rPr lang="ar-AE" sz="1400" b="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𝑥</m:t>
                        </m:r>
                        <m:r>
                          <a:rPr lang="ar-AE" sz="1400" b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,</m:t>
                        </m:r>
                        <m:r>
                          <a:rPr lang="ar-AE" sz="1400" b="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𝑦</m:t>
                        </m:r>
                        <m:r>
                          <a:rPr lang="ar-AE" sz="1400" b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,</m:t>
                        </m:r>
                        <m:r>
                          <a:rPr lang="ar-AE" sz="14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𝜆</m:t>
                        </m:r>
                      </m:e>
                    </m:d>
                    <m:r>
                      <a:rPr lang="ar-AE" sz="14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4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ar-AE" sz="1600" b="0" i="0" u="none" strike="noStrike" cap="none" spc="0" dirty="0">
                    <a:solidFill>
                      <a:srgbClr val="0070C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 </a:t>
                </a:r>
                <a:r>
                  <a:rPr lang="en-US" sz="1600" b="0" i="0" u="none" strike="noStrike" cap="none" spc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dual </a:t>
                </a:r>
                <a:r>
                  <a:rPr lang="en-US" sz="1600" b="0" i="0" u="none" strike="noStrike" cap="none" spc="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Fabry</a:t>
                </a:r>
                <a:r>
                  <a:rPr lang="en-US" sz="1600" b="0" i="0" u="none" strike="noStrike" cap="none" spc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-Perot / 200 000 spectral res. / short exposure times / </a:t>
                </a:r>
                <a:r>
                  <a:rPr lang="en-US" sz="1600" b="0" i="0" u="none" strike="noStrike" cap="none" spc="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polarimetric</a:t>
                </a:r>
                <a:r>
                  <a:rPr lang="en-US" sz="1600" b="0" i="0" u="none" strike="noStrike" cap="none" spc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 mode</a:t>
                </a:r>
              </a:p>
              <a:p>
                <a:pPr defTabSz="457200">
                  <a:spcBef>
                    <a:spcPts val="600"/>
                  </a:spcBef>
                  <a:defRPr/>
                </a:pPr>
                <a:r>
                  <a:rPr lang="en-US" sz="1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R</a:t>
                </a:r>
                <a:r>
                  <a:rPr lang="en-US" sz="1600" b="0" i="0" u="none" strike="noStrike" cap="none" spc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unning at the Dunn solar tower (DST) from 2003 to </a:t>
                </a:r>
                <a:r>
                  <a:rPr lang="en-US" sz="1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2019:   ~100 papers based on IBIS over 15 years</a:t>
                </a:r>
              </a:p>
            </p:txBody>
          </p:sp>
        </mc:Choice>
        <mc:Fallback xmlns="">
          <p:sp>
            <p:nvSpPr>
              <p:cNvPr id="94799449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155340" y="1268760"/>
                <a:ext cx="5832648" cy="1537876"/>
              </a:xfrm>
              <a:blipFill>
                <a:blip r:embed="rId2"/>
                <a:stretch>
                  <a:fillRect l="-731" t="-3175" r="-94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t="5291" b="14679"/>
          <a:stretch/>
        </p:blipFill>
        <p:spPr bwMode="auto">
          <a:xfrm>
            <a:off x="264735" y="5074361"/>
            <a:ext cx="1870825" cy="1029758"/>
          </a:xfrm>
          <a:prstGeom prst="rect">
            <a:avLst/>
          </a:prstGeom>
        </p:spPr>
      </p:pic>
      <p:pic>
        <p:nvPicPr>
          <p:cNvPr id="2083264493" name="Image 2083264492"/>
          <p:cNvPicPr>
            <a:picLocks noChangeAspect="1"/>
          </p:cNvPicPr>
          <p:nvPr/>
        </p:nvPicPr>
        <p:blipFill rotWithShape="1">
          <a:blip r:embed="rId4"/>
          <a:srcRect l="-66" b="6615"/>
          <a:stretch/>
        </p:blipFill>
        <p:spPr bwMode="auto">
          <a:xfrm>
            <a:off x="5962634" y="1131731"/>
            <a:ext cx="6229366" cy="3002110"/>
          </a:xfrm>
          <a:prstGeom prst="rect">
            <a:avLst/>
          </a:prstGeom>
        </p:spPr>
      </p:pic>
      <p:sp>
        <p:nvSpPr>
          <p:cNvPr id="304359756" name="Content Placeholder 2"/>
          <p:cNvSpPr>
            <a:spLocks noGrp="1"/>
          </p:cNvSpPr>
          <p:nvPr/>
        </p:nvSpPr>
        <p:spPr bwMode="auto">
          <a:xfrm>
            <a:off x="299693" y="2685040"/>
            <a:ext cx="5543942" cy="204010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Font typeface="Arial"/>
              <a:buNone/>
              <a:defRPr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IBIS2.0</a:t>
            </a:r>
            <a:r>
              <a:rPr lang="en-US" sz="2000" b="1" i="0" u="none" strike="noStrike" cap="none" spc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@THEMIS </a:t>
            </a:r>
          </a:p>
          <a:p>
            <a:pPr>
              <a:spcBef>
                <a:spcPts val="600"/>
              </a:spcBef>
              <a:defRPr/>
            </a:pPr>
            <a:r>
              <a:rPr lang="en-US" sz="1600" b="0" i="0" u="none" strike="noStrike" cap="none" spc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Upgraded IBIS waiting for suitable telescope since 2019</a:t>
            </a:r>
          </a:p>
          <a:p>
            <a:pPr>
              <a:spcBef>
                <a:spcPts val="6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TAO performance attractive for IBIS</a:t>
            </a:r>
            <a:r>
              <a:rPr lang="en-US" sz="1600" b="0" i="0" u="none" strike="noStrike" cap="none" spc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600"/>
              </a:spcBef>
              <a:defRPr/>
            </a:pPr>
            <a:r>
              <a:rPr lang="en-US" sz="1600" b="0" i="0" u="none" strike="noStrike" cap="none" spc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THEMIS has no equivalent instrumental mode. 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Memorandum of understanding (MOU) signed ! </a:t>
            </a:r>
          </a:p>
          <a:p>
            <a:pPr>
              <a:spcBef>
                <a:spcPts val="600"/>
              </a:spcBef>
              <a:defRPr/>
            </a:pPr>
            <a:r>
              <a:rPr lang="en-US" sz="1600" b="1" i="0" u="none" strike="noStrike" cap="none" spc="0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Winter 2025-2026 : IBIS 2.0 installation and commissioning.</a:t>
            </a:r>
          </a:p>
          <a:p>
            <a:pPr lvl="1">
              <a:defRPr/>
            </a:pPr>
            <a:endParaRPr lang="en-US" sz="1800" b="0" i="0" u="none" strike="noStrike" cap="none" spc="0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944328" y="4206320"/>
            <a:ext cx="62231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ntensity, magnetic field strength, field inclination angle,  and</a:t>
            </a:r>
            <a:r>
              <a:rPr kumimoji="0" lang="en-US" sz="1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LOS velocities on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2012 May 28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14:00</a:t>
            </a:r>
            <a:r>
              <a:rPr lang="en-US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14:30 UT):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efore (top) and after (bottom) penumbra formation. SIR inversion of the Stokes profiles of the Fe I 630.25 nm line acquired by IBIS.</a:t>
            </a:r>
            <a:r>
              <a:rPr kumimoji="0" lang="en-US" sz="1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Murabito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et al. 2016)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 bwMode="auto">
          <a:xfrm>
            <a:off x="2135560" y="4942980"/>
            <a:ext cx="9721080" cy="1440854"/>
          </a:xfrm>
          <a:prstGeom prst="rect">
            <a:avLst/>
          </a:prstGeom>
          <a:solidFill>
            <a:srgbClr val="FF0000">
              <a:alpha val="21000"/>
            </a:srgb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Outstanding synergic </a:t>
            </a:r>
            <a:r>
              <a:rPr lang="en-US" sz="2000" b="1" u="sng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complement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of THEMIS long slit spectrograph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High scientific return for a limited technical investment 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sz="2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Foster and renew French-Italian scientific collaboration</a:t>
            </a:r>
            <a:r>
              <a:rPr lang="en-US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in high-res. solar phys.</a:t>
            </a:r>
          </a:p>
          <a:p>
            <a:pPr>
              <a:spcBef>
                <a:spcPts val="600"/>
              </a:spcBef>
              <a:defRPr/>
            </a:pPr>
            <a:r>
              <a:rPr lang="en-US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THEMIS offers IBIS2.0 a chance at planetary observations with AO.  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FF5FBD5-6B08-4904-BF1A-AEB72DB6A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60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568EC168-C7F5-4C12-B9EC-24AE28745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742" y="1190688"/>
            <a:ext cx="3243922" cy="26447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333F565-94D1-48A8-B1AE-A6A449162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023" y="3694971"/>
            <a:ext cx="4011750" cy="22531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B88EDE9-DAD4-4EA2-A3B4-3A6E38A13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3703" y="4124037"/>
            <a:ext cx="3975190" cy="2232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44450"/>
            <a:ext cx="9433445" cy="944563"/>
          </a:xfrm>
        </p:spPr>
        <p:txBody>
          <a:bodyPr/>
          <a:lstStyle/>
          <a:p>
            <a:r>
              <a:rPr lang="en-US" dirty="0"/>
              <a:t>Outreach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218" y="1296821"/>
            <a:ext cx="4666360" cy="2375594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New THEMIS website: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Please provide feedbacks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New Instagram account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Follow us @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themis_solar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Downloadable posters on THEMIS highlights (soon)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DE3F904-667A-4A8F-9E1C-ECDE1FA46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F8144EC-9B0E-4D0B-97AB-9644F328A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9383" y="4542542"/>
            <a:ext cx="3975190" cy="223264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2903C20-AC45-4EEF-ACAB-BB33DAABF9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43" y="3966329"/>
            <a:ext cx="1989352" cy="228563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8E0D447-48BC-4BF1-A0F3-13AD4572A9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7495" y="3429000"/>
            <a:ext cx="1707597" cy="3012011"/>
          </a:xfrm>
          <a:prstGeom prst="rect">
            <a:avLst/>
          </a:prstGeom>
        </p:spPr>
      </p:pic>
      <p:sp>
        <p:nvSpPr>
          <p:cNvPr id="17" name="Rectangle 1">
            <a:extLst>
              <a:ext uri="{FF2B5EF4-FFF2-40B4-BE49-F238E27FC236}">
                <a16:creationId xmlns:a16="http://schemas.microsoft.com/office/drawing/2014/main" id="{C573A6A7-1B3D-4857-96C0-4CEEE50E2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05E17CA-BDA1-4230-98A9-A23DD40B1D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700" y="1521970"/>
            <a:ext cx="1828571" cy="182857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71D8948-BD5D-471D-BEA8-F4E1C8CC401E}"/>
              </a:ext>
            </a:extLst>
          </p:cNvPr>
          <p:cNvSpPr/>
          <p:nvPr/>
        </p:nvSpPr>
        <p:spPr>
          <a:xfrm>
            <a:off x="9293371" y="1206169"/>
            <a:ext cx="2903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9"/>
              </a:rPr>
              <a:t>https://www.themis.iac.es/</a:t>
            </a:r>
            <a:r>
              <a:rPr lang="en-US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7045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A563B4-84AD-4958-8476-B8F16AD75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4036"/>
            <a:ext cx="9505453" cy="944563"/>
          </a:xfrm>
        </p:spPr>
        <p:txBody>
          <a:bodyPr/>
          <a:lstStyle/>
          <a:p>
            <a:r>
              <a:rPr lang="en-US"/>
              <a:t>THEMIS Factsheet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A7CF2FF-9A38-430A-B637-5056ABC68B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4"/>
          <a:stretch/>
        </p:blipFill>
        <p:spPr>
          <a:xfrm>
            <a:off x="-100575" y="2420888"/>
            <a:ext cx="6264696" cy="3816424"/>
          </a:xfrm>
          <a:prstGeom prst="roundRect">
            <a:avLst>
              <a:gd name="adj" fmla="val 2770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F750F1-9034-44C4-86FF-A7DB8B4BF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8" name="ZoneTexte 4">
            <a:extLst>
              <a:ext uri="{FF2B5EF4-FFF2-40B4-BE49-F238E27FC236}">
                <a16:creationId xmlns:a16="http://schemas.microsoft.com/office/drawing/2014/main" id="{1D32B950-4FE1-493F-BEFB-28C9ED93D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984" y="1129382"/>
            <a:ext cx="612068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French solar telescope   </a:t>
            </a:r>
            <a:r>
              <a:rPr lang="en-US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designed by J. </a:t>
            </a:r>
            <a:r>
              <a:rPr lang="en-US" alt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Rayrole</a:t>
            </a:r>
            <a:r>
              <a:rPr lang="en-US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P. Mein &amp; M. </a:t>
            </a:r>
            <a:r>
              <a:rPr lang="en-US" alt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Semel</a:t>
            </a:r>
            <a:r>
              <a:rPr lang="en-US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314450" lvl="1" indent="-5715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latin typeface="Arial" panose="020B0604020202020204" pitchFamily="34" charset="0"/>
                <a:cs typeface="Arial" panose="020B0604020202020204" pitchFamily="34" charset="0"/>
              </a:rPr>
              <a:t>Located at Teide Observatory, Tenerife, Spain</a:t>
            </a:r>
          </a:p>
          <a:p>
            <a:pPr marL="1314450" lvl="1" indent="-5715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fr-FR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fr-FR" dirty="0">
                <a:latin typeface="Arial" panose="020B0604020202020204" pitchFamily="34" charset="0"/>
                <a:cs typeface="Arial" panose="020B0604020202020204" pitchFamily="34" charset="0"/>
              </a:rPr>
              <a:t> light in March 1996, &amp; commissioned in 99</a:t>
            </a:r>
          </a:p>
          <a:p>
            <a:pPr lvl="1" indent="0" eaLnBrk="1" hangingPunct="1">
              <a:defRPr/>
            </a:pPr>
            <a:endParaRPr lang="en-US" alt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1m-class solar telescope, with </a:t>
            </a:r>
            <a:r>
              <a:rPr lang="en-US" altLang="fr-F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the world “slowest” optical design:</a:t>
            </a:r>
          </a:p>
          <a:p>
            <a:pPr marL="1314450" lvl="1" indent="-5715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latin typeface="Arial" panose="020B0604020202020204" pitchFamily="34" charset="0"/>
                <a:cs typeface="Arial" panose="020B0604020202020204" pitchFamily="34" charset="0"/>
              </a:rPr>
              <a:t>Aperture: 92 cm</a:t>
            </a:r>
          </a:p>
          <a:p>
            <a:pPr marL="1314450" lvl="1" indent="-5715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latin typeface="Arial" panose="020B0604020202020204" pitchFamily="34" charset="0"/>
                <a:cs typeface="Arial" panose="020B0604020202020204" pitchFamily="34" charset="0"/>
              </a:rPr>
              <a:t>Effective focal length: 57m</a:t>
            </a:r>
          </a:p>
          <a:p>
            <a:pPr marL="1314450" lvl="1" indent="-5715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latin typeface="Arial" panose="020B0604020202020204" pitchFamily="34" charset="0"/>
                <a:cs typeface="Arial" panose="020B0604020202020204" pitchFamily="34" charset="0"/>
              </a:rPr>
              <a:t>Effective focal ratio: f/62</a:t>
            </a:r>
          </a:p>
          <a:p>
            <a:pPr marL="1314450" lvl="1" indent="-571500" eaLnBrk="1" hangingPunct="1">
              <a:buFont typeface="Arial" panose="020B0604020202020204" pitchFamily="34" charset="0"/>
              <a:buChar char="•"/>
              <a:defRPr/>
            </a:pPr>
            <a:endParaRPr lang="en-US" alt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 for high resolution </a:t>
            </a:r>
            <a:r>
              <a:rPr lang="en-US" altLang="fr-FR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spectropolarimetry</a:t>
            </a:r>
            <a:r>
              <a:rPr lang="en-US" altLang="fr-F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314450" lvl="1" indent="-571500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latin typeface="Arial" panose="020B0604020202020204" pitchFamily="34" charset="0"/>
                <a:cs typeface="Arial" panose="020B0604020202020204" pitchFamily="34" charset="0"/>
              </a:rPr>
              <a:t>Ultra-high spectral resolving power: 			</a:t>
            </a:r>
            <a:r>
              <a:rPr lang="pt-BR" altLang="fr-FR" dirty="0">
                <a:latin typeface="Arial" panose="020B0604020202020204" pitchFamily="34" charset="0"/>
                <a:cs typeface="Arial" panose="020B0604020202020204" pitchFamily="34" charset="0"/>
              </a:rPr>
              <a:t>R ~ 200 000 to 300 000</a:t>
            </a:r>
          </a:p>
          <a:p>
            <a:pPr marL="1314450" lvl="1" indent="-571500" algn="just" eaLnBrk="1" hangingPunct="1">
              <a:buFont typeface="Arial" panose="020B0604020202020204" pitchFamily="34" charset="0"/>
              <a:buChar char="•"/>
              <a:defRPr/>
            </a:pPr>
            <a:r>
              <a:rPr lang="pt-BR" altLang="fr-FR" dirty="0">
                <a:latin typeface="Arial" panose="020B0604020202020204" pitchFamily="34" charset="0"/>
                <a:cs typeface="Arial" panose="020B0604020202020204" pitchFamily="34" charset="0"/>
              </a:rPr>
              <a:t>Simultaneous obs. of user-defined set of up to 6 spectral lines: 6-7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Å range, 4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mÅ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/pixel</a:t>
            </a:r>
            <a:endParaRPr lang="pt-B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14450" lvl="1" indent="-571500" algn="just" eaLnBrk="1" hangingPunct="1">
              <a:buFont typeface="Arial" panose="020B0604020202020204" pitchFamily="34" charset="0"/>
              <a:buChar char="•"/>
              <a:defRPr/>
            </a:pPr>
            <a:endParaRPr lang="pt-BR" alt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Spectrum range: 400-1100 nm</a:t>
            </a:r>
          </a:p>
          <a:p>
            <a:pPr marL="571500" indent="-571500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2’x2’ square field-of-view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824CCFA-4C31-4CE2-8580-8D43B29487F8}"/>
              </a:ext>
            </a:extLst>
          </p:cNvPr>
          <p:cNvSpPr txBox="1"/>
          <p:nvPr/>
        </p:nvSpPr>
        <p:spPr>
          <a:xfrm>
            <a:off x="551384" y="1198761"/>
            <a:ext cx="48884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Very well-maintained but, </a:t>
            </a:r>
          </a:p>
          <a:p>
            <a:pPr algn="ctr"/>
            <a:r>
              <a:rPr lang="en-US" sz="2800" dirty="0"/>
              <a:t>be at that it may, </a:t>
            </a:r>
          </a:p>
          <a:p>
            <a:pPr algn="ctr"/>
            <a:r>
              <a:rPr lang="en-US" sz="2800" dirty="0"/>
              <a:t>a 20</a:t>
            </a:r>
            <a:r>
              <a:rPr lang="en-US" sz="2800" baseline="30000" dirty="0"/>
              <a:t>th</a:t>
            </a:r>
            <a:r>
              <a:rPr lang="en-US" sz="2800" dirty="0"/>
              <a:t> century instrument !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E115D65-E879-430F-910B-5E26F3E3A61E}"/>
              </a:ext>
            </a:extLst>
          </p:cNvPr>
          <p:cNvSpPr txBox="1"/>
          <p:nvPr/>
        </p:nvSpPr>
        <p:spPr>
          <a:xfrm>
            <a:off x="551384" y="6021288"/>
            <a:ext cx="2140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THEMIS @ OT in June 2025</a:t>
            </a:r>
          </a:p>
        </p:txBody>
      </p:sp>
    </p:spTree>
    <p:extLst>
      <p:ext uri="{BB962C8B-B14F-4D97-AF65-F5344CB8AC3E}">
        <p14:creationId xmlns:p14="http://schemas.microsoft.com/office/powerpoint/2010/main" val="356327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 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344" y="1339417"/>
            <a:ext cx="11665693" cy="439384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THEMIS is a competitive 21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century telescope with unprecedented capacities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THEMIS is a real challenger in the 1m-1.5m class of solar telescopes.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Installation of the IBIS 2.0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spectro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-imager (winter 2025-26) will trigger an even larger European wide interest. </a:t>
            </a:r>
          </a:p>
          <a:p>
            <a:pPr lvl="4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Reminder: 50-75% of THEMIS obs. time dedicated to French-lab.-based PIs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THEMIS is highly open to all scientists based in a French laboratory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Observation at THEMIS is not reserved to an elite of high-resolution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spectro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-polarimetry expert !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THEMIS team is dedicated to assist anyone in performing observations with THEMIS</a:t>
            </a:r>
          </a:p>
          <a:p>
            <a:pPr lvl="1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Young-researchers at French laboratories are highly welcomed to discover/run/follow ground-based solar observations campaigns</a:t>
            </a: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DE3F904-667A-4A8F-9E1C-ECDE1FA46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E81BBA0C-42E1-4436-BA12-22B8C6C60C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08" y="2093242"/>
            <a:ext cx="3888432" cy="128240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949AD6-F7BE-4059-90CE-3D96870F7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248" y="2035635"/>
            <a:ext cx="3168352" cy="142575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EAB0522-BEBE-4F12-A6D7-98EBDFFEBF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582" y="2060847"/>
            <a:ext cx="3303642" cy="136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435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7" r="12607"/>
          <a:stretch/>
        </p:blipFill>
        <p:spPr>
          <a:xfrm>
            <a:off x="4244506" y="1124744"/>
            <a:ext cx="3736949" cy="3168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44450"/>
            <a:ext cx="9361437" cy="944563"/>
          </a:xfrm>
        </p:spPr>
        <p:txBody>
          <a:bodyPr/>
          <a:lstStyle/>
          <a:p>
            <a:r>
              <a:rPr lang="en-US" dirty="0"/>
              <a:t>… critical threats exits 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6" r="6279"/>
          <a:stretch/>
        </p:blipFill>
        <p:spPr>
          <a:xfrm>
            <a:off x="137930" y="1995319"/>
            <a:ext cx="4020604" cy="33904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0269" y="1995319"/>
            <a:ext cx="2602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23/09/2021 – La Palma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1645" y="1088971"/>
            <a:ext cx="2645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20/08/2023 - Tenerife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551D7DC-FED0-42FD-8D6D-EB36459C5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5344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278285E-EFDF-4DA8-8828-066AA20F08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0"/>
          <a:stretch/>
        </p:blipFill>
        <p:spPr>
          <a:xfrm>
            <a:off x="8153399" y="1124744"/>
            <a:ext cx="3888999" cy="538147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7B159F8-8D7D-4B01-842E-1C47022E27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506" y="3690551"/>
            <a:ext cx="3754217" cy="281566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33F76AD-BDF2-4FFD-AB97-BA207568EE16}"/>
              </a:ext>
            </a:extLst>
          </p:cNvPr>
          <p:cNvSpPr txBox="1"/>
          <p:nvPr/>
        </p:nvSpPr>
        <p:spPr>
          <a:xfrm>
            <a:off x="242597" y="4913716"/>
            <a:ext cx="2232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Volcanic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eruptions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915B014-11E4-46A9-9DFD-364436639012}"/>
              </a:ext>
            </a:extLst>
          </p:cNvPr>
          <p:cNvSpPr txBox="1"/>
          <p:nvPr/>
        </p:nvSpPr>
        <p:spPr>
          <a:xfrm>
            <a:off x="4244506" y="613688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Mega-fires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07BCF6C-B83E-4E16-A9A0-1BCA38FC8B0D}"/>
              </a:ext>
            </a:extLst>
          </p:cNvPr>
          <p:cNvSpPr txBox="1"/>
          <p:nvPr/>
        </p:nvSpPr>
        <p:spPr>
          <a:xfrm>
            <a:off x="8328248" y="1126485"/>
            <a:ext cx="3714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Absence of </a:t>
            </a:r>
            <a:r>
              <a:rPr lang="fr-FR" b="1" dirty="0" err="1">
                <a:solidFill>
                  <a:schemeClr val="bg1"/>
                </a:solidFill>
              </a:rPr>
              <a:t>redundancy</a:t>
            </a:r>
            <a:r>
              <a:rPr lang="fr-FR" b="1" dirty="0">
                <a:solidFill>
                  <a:schemeClr val="bg1"/>
                </a:solidFill>
              </a:rPr>
              <a:t> in </a:t>
            </a:r>
            <a:r>
              <a:rPr lang="fr-FR" b="1" dirty="0" err="1">
                <a:solidFill>
                  <a:schemeClr val="bg1"/>
                </a:solidFill>
              </a:rPr>
              <a:t>technical</a:t>
            </a:r>
            <a:r>
              <a:rPr lang="fr-FR" b="1" dirty="0">
                <a:solidFill>
                  <a:schemeClr val="bg1"/>
                </a:solidFill>
              </a:rPr>
              <a:t> expertise</a:t>
            </a:r>
          </a:p>
        </p:txBody>
      </p:sp>
    </p:spTree>
    <p:extLst>
      <p:ext uri="{BB962C8B-B14F-4D97-AF65-F5344CB8AC3E}">
        <p14:creationId xmlns:p14="http://schemas.microsoft.com/office/powerpoint/2010/main" val="4164893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and nevertheless 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36" y="1484784"/>
            <a:ext cx="6336704" cy="483552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THEMIS </a:t>
            </a:r>
            <a:r>
              <a:rPr lang="en-US" sz="3200" b="1" dirty="0"/>
              <a:t>IS NOT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dirty="0"/>
              <a:t>the future of ground-based solar physics because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the European Solar Telescope  </a:t>
            </a:r>
          </a:p>
          <a:p>
            <a:pPr marL="0" indent="0" algn="ctr">
              <a:buNone/>
            </a:pPr>
            <a:r>
              <a:rPr lang="en-US" b="1" dirty="0"/>
              <a:t>IS THIS FUTURE !   </a:t>
            </a:r>
          </a:p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649753"/>
            <a:ext cx="4595017" cy="2214850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3F84FD-83AB-4434-ADA1-41B989839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000610C-42AF-4866-A8B3-FA8A32B070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5" t="9931" r="21060"/>
          <a:stretch/>
        </p:blipFill>
        <p:spPr>
          <a:xfrm>
            <a:off x="6431607" y="1194048"/>
            <a:ext cx="5585792" cy="366719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1F6C08A-AA34-4490-8FF2-AAF23D6AEBE8}"/>
              </a:ext>
            </a:extLst>
          </p:cNvPr>
          <p:cNvSpPr txBox="1"/>
          <p:nvPr/>
        </p:nvSpPr>
        <p:spPr>
          <a:xfrm>
            <a:off x="6231942" y="4902024"/>
            <a:ext cx="5976664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White paper on interest, contribution &amp; participation of the French community to the EST project is being written: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</a:rPr>
              <a:t>JOIN NOW ! </a:t>
            </a:r>
          </a:p>
        </p:txBody>
      </p:sp>
    </p:spTree>
    <p:extLst>
      <p:ext uri="{BB962C8B-B14F-4D97-AF65-F5344CB8AC3E}">
        <p14:creationId xmlns:p14="http://schemas.microsoft.com/office/powerpoint/2010/main" val="1294034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92F45F-6270-435D-9B6A-2DFF732C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BF0ABF-3EA8-4E9E-A2E7-4FDF6DBD9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F7E3D55-EC2D-451A-A816-3335E9269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885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TAO linearized model of </a:t>
            </a:r>
            <a:r>
              <a:rPr lang="en-US" dirty="0" err="1"/>
              <a:t>wavefront</a:t>
            </a:r>
            <a:r>
              <a:rPr lang="en-US" dirty="0"/>
              <a:t> sensor data and </a:t>
            </a:r>
            <a:br>
              <a:rPr lang="en-US" dirty="0"/>
            </a:br>
            <a:r>
              <a:rPr lang="en-US" dirty="0"/>
              <a:t>        DM commands in the THEMIS 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6469774" y="1206230"/>
                <a:ext cx="4884026" cy="2505955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𝑮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.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  is the </a:t>
                </a:r>
                <a:r>
                  <a:rPr lang="en-US" sz="2000" b="1" dirty="0"/>
                  <a:t>interaction matrix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𝑮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.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  are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sz="2000" dirty="0"/>
                  <a:t>open loop data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𝑾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𝐶𝑜𝑣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 are </a:t>
                </a:r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loop parameters </a:t>
                </a:r>
                <a:r>
                  <a:rPr lang="en-US" sz="2000" dirty="0"/>
                  <a:t>to enforce  </a:t>
                </a:r>
                <a:r>
                  <a:rPr lang="en-US" sz="2000" b="1" dirty="0">
                    <a:solidFill>
                      <a:schemeClr val="accent1">
                        <a:lumMod val="75000"/>
                      </a:schemeClr>
                    </a:solidFill>
                  </a:rPr>
                  <a:t>spatial regularization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 is a </a:t>
                </a:r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loop parameter </a:t>
                </a:r>
                <a:r>
                  <a:rPr lang="en-US" sz="2000" dirty="0"/>
                  <a:t>to impose  			</a:t>
                </a:r>
                <a:r>
                  <a:rPr lang="en-US" sz="2000" b="1" dirty="0">
                    <a:solidFill>
                      <a:schemeClr val="accent1">
                        <a:lumMod val="75000"/>
                      </a:schemeClr>
                    </a:solidFill>
                  </a:rPr>
                  <a:t>temporal continuity </a:t>
                </a:r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69774" y="1206230"/>
                <a:ext cx="4884026" cy="2505955"/>
              </a:xfrm>
              <a:blipFill rotWithShape="0">
                <a:blip r:embed="rId2"/>
                <a:stretch>
                  <a:fillRect l="-1247" t="-2676" r="-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277649" y="1086605"/>
            <a:ext cx="5759419" cy="1933120"/>
            <a:chOff x="3206967" y="1629510"/>
            <a:chExt cx="5759419" cy="19331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3606086" y="2408348"/>
                  <a:ext cx="484636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b="1" i="1">
                                <a:latin typeface="Cambria Math" panose="02040503050406030204" pitchFamily="18" charset="0"/>
                              </a:rPr>
                              <m:t>𝑴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.</m:t>
                            </m:r>
                            <m:sSub>
                              <m:sSub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6086" y="2408348"/>
                  <a:ext cx="4846363" cy="58477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/>
            <p:cNvSpPr txBox="1"/>
            <p:nvPr/>
          </p:nvSpPr>
          <p:spPr>
            <a:xfrm>
              <a:off x="4894533" y="1629511"/>
              <a:ext cx="11347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Actual </a:t>
              </a:r>
            </a:p>
            <a:p>
              <a:pPr algn="ctr"/>
              <a:r>
                <a:rPr lang="en-US" dirty="0" err="1"/>
                <a:t>wavefront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227188" y="3171318"/>
              <a:ext cx="23703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Mirror influence matrix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06967" y="1773637"/>
              <a:ext cx="1171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WFS  data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73971" y="1629510"/>
              <a:ext cx="12150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Actuator</a:t>
              </a:r>
            </a:p>
            <a:p>
              <a:pPr algn="ctr"/>
              <a:r>
                <a:rPr lang="en-US" dirty="0"/>
                <a:t>commands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04126" y="1686062"/>
              <a:ext cx="14622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… some noise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17447" y="3193298"/>
              <a:ext cx="2312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Sensor linear response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3820065" y="2254419"/>
              <a:ext cx="43182" cy="2686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5398366" y="2294238"/>
              <a:ext cx="43182" cy="2686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6848133" y="2239779"/>
              <a:ext cx="43182" cy="2686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8028449" y="2111946"/>
              <a:ext cx="86027" cy="3175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6477044" y="2990763"/>
              <a:ext cx="194212" cy="2697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4896467" y="2981565"/>
              <a:ext cx="97106" cy="2881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25131" y="4835359"/>
                <a:ext cx="11180909" cy="723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𝑎𝑟𝑔𝑚𝑖𝑛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{</m:t>
                      </m:r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𝑮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 . 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𝐶𝑜𝑣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}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31" y="4835359"/>
                <a:ext cx="11180909" cy="7235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/>
              <p:cNvSpPr txBox="1">
                <a:spLocks/>
              </p:cNvSpPr>
              <p:nvPr/>
            </p:nvSpPr>
            <p:spPr>
              <a:xfrm>
                <a:off x="838200" y="5821235"/>
                <a:ext cx="10515600" cy="7442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Requires to solve an inverse problem (</a:t>
                </a:r>
                <a:r>
                  <a:rPr lang="en-US" sz="2400" i="1" dirty="0" err="1"/>
                  <a:t>argmin</a:t>
                </a:r>
                <a:r>
                  <a:rPr lang="en-US" sz="2400" dirty="0"/>
                  <a:t>…) at each step (all terms may change with time)</a:t>
                </a:r>
              </a:p>
            </p:txBody>
          </p:sp>
        </mc:Choice>
        <mc:Fallback xmlns="">
          <p:sp>
            <p:nvSpPr>
              <p:cNvPr id="2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821235"/>
                <a:ext cx="10515600" cy="744266"/>
              </a:xfrm>
              <a:prstGeom prst="rect">
                <a:avLst/>
              </a:prstGeom>
              <a:blipFill rotWithShape="0">
                <a:blip r:embed="rId5"/>
                <a:stretch>
                  <a:fillRect l="-928" t="-11475" b="-19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ontent Placeholder 2"/>
          <p:cNvSpPr txBox="1">
            <a:spLocks/>
          </p:cNvSpPr>
          <p:nvPr/>
        </p:nvSpPr>
        <p:spPr>
          <a:xfrm>
            <a:off x="757785" y="3974530"/>
            <a:ext cx="10515600" cy="74426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Wavefront</a:t>
            </a:r>
            <a:r>
              <a:rPr lang="en-US" dirty="0"/>
              <a:t> is represented in the basis of influence functions of the DM</a:t>
            </a:r>
          </a:p>
          <a:p>
            <a:r>
              <a:rPr lang="en-US" dirty="0"/>
              <a:t>No predictions  in TAO v.2   (but will appear in TAO v.3)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018124" y="6257724"/>
            <a:ext cx="4090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Thiebaut</a:t>
            </a:r>
            <a:r>
              <a:rPr lang="en-US" sz="1400" b="1" dirty="0"/>
              <a:t>, E., Tallon, M. et al,  SPIE proceedings 2022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3A63A13-FA0A-436E-8357-0D189E71C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434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  “polarization friendly” field rotator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102" y="960425"/>
            <a:ext cx="4802684" cy="4970733"/>
          </a:xfrm>
        </p:spPr>
        <p:txBody>
          <a:bodyPr>
            <a:normAutofit/>
          </a:bodyPr>
          <a:lstStyle/>
          <a:p>
            <a:r>
              <a:rPr lang="en-US" sz="1800" b="1" dirty="0"/>
              <a:t>BAD  (really bad …) </a:t>
            </a:r>
          </a:p>
          <a:p>
            <a:r>
              <a:rPr lang="en-US" sz="1800" dirty="0"/>
              <a:t>Made  of 3 mirrors with                                  incidence = </a:t>
            </a:r>
            <a:r>
              <a:rPr lang="en-US" sz="1800" b="1" dirty="0">
                <a:solidFill>
                  <a:srgbClr val="C00000"/>
                </a:solidFill>
              </a:rPr>
              <a:t>55º</a:t>
            </a:r>
            <a:r>
              <a:rPr lang="en-US" sz="1800" dirty="0"/>
              <a:t> / 20° / </a:t>
            </a:r>
            <a:r>
              <a:rPr lang="en-US" sz="1800" b="1" dirty="0">
                <a:solidFill>
                  <a:srgbClr val="C00000"/>
                </a:solidFill>
              </a:rPr>
              <a:t>55°</a:t>
            </a:r>
          </a:p>
          <a:p>
            <a:r>
              <a:rPr lang="en-US" sz="1800" dirty="0"/>
              <a:t> chromatic </a:t>
            </a:r>
            <a:r>
              <a:rPr lang="en-US" sz="1800" dirty="0" err="1"/>
              <a:t>retardance</a:t>
            </a:r>
            <a:r>
              <a:rPr lang="en-US" sz="1800" dirty="0"/>
              <a:t> is                               enormous  (60°)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26642" y="1191197"/>
            <a:ext cx="1712090" cy="102874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394525" y="957289"/>
            <a:ext cx="5807764" cy="5216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MUCH BETTER !!</a:t>
            </a:r>
          </a:p>
          <a:p>
            <a:r>
              <a:rPr lang="en-US" sz="1800" dirty="0"/>
              <a:t> Rotator, composed of 2 prisms and                                  one mirror                                                              incidence=45º /45°/ 10° / 45° /45°</a:t>
            </a:r>
          </a:p>
          <a:p>
            <a:r>
              <a:rPr lang="en-US" sz="1800" b="1" dirty="0" err="1"/>
              <a:t>Retardance</a:t>
            </a:r>
            <a:r>
              <a:rPr lang="en-US" sz="1800" b="1" dirty="0"/>
              <a:t> cancellation </a:t>
            </a:r>
            <a:r>
              <a:rPr lang="en-US" sz="1800" dirty="0"/>
              <a:t>of the                                   crossed prisms@100°                                                            (zero </a:t>
            </a:r>
            <a:r>
              <a:rPr lang="en-US" sz="1800" dirty="0" err="1"/>
              <a:t>retardance</a:t>
            </a:r>
            <a:r>
              <a:rPr lang="en-US" sz="1800" dirty="0"/>
              <a:t> for 90° only)</a:t>
            </a:r>
          </a:p>
          <a:p>
            <a:r>
              <a:rPr lang="en-US" sz="1800" b="1" dirty="0"/>
              <a:t>Coating required </a:t>
            </a:r>
            <a:r>
              <a:rPr lang="en-US" sz="1800" dirty="0"/>
              <a:t>on prisms                                         </a:t>
            </a:r>
            <a:r>
              <a:rPr lang="en-US" sz="1800" dirty="0" err="1"/>
              <a:t>hypothenuse</a:t>
            </a:r>
            <a:endParaRPr lang="en-US" sz="18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 t="1" r="1896" b="2382"/>
          <a:stretch/>
        </p:blipFill>
        <p:spPr bwMode="auto">
          <a:xfrm>
            <a:off x="9249089" y="1066503"/>
            <a:ext cx="2850668" cy="2583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3" b="99097" l="23125" r="812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67" t="3830" r="17261"/>
          <a:stretch/>
        </p:blipFill>
        <p:spPr bwMode="auto">
          <a:xfrm>
            <a:off x="9104889" y="3735174"/>
            <a:ext cx="3139067" cy="28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3687" y="5012275"/>
            <a:ext cx="4085935" cy="13072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867" y="3822880"/>
            <a:ext cx="2892558" cy="9906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418" y="2613079"/>
            <a:ext cx="2411430" cy="18129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166" y="2709777"/>
            <a:ext cx="2222620" cy="17162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b="2068"/>
          <a:stretch/>
        </p:blipFill>
        <p:spPr>
          <a:xfrm>
            <a:off x="294664" y="5041771"/>
            <a:ext cx="3737677" cy="1268361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H="1" flipV="1">
            <a:off x="1312383" y="2719726"/>
            <a:ext cx="8627" cy="132738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1856041" y="2719726"/>
            <a:ext cx="8627" cy="132738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55609" y="2840966"/>
            <a:ext cx="1903561" cy="287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55609" y="2719726"/>
            <a:ext cx="656774" cy="1327385"/>
          </a:xfrm>
          <a:prstGeom prst="rect">
            <a:avLst/>
          </a:prstGeom>
          <a:solidFill>
            <a:srgbClr val="92D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319839" y="2716856"/>
            <a:ext cx="544829" cy="1327385"/>
          </a:xfrm>
          <a:prstGeom prst="rect">
            <a:avLst/>
          </a:prstGeom>
          <a:solidFill>
            <a:schemeClr val="accent4">
              <a:lumMod val="40000"/>
              <a:lumOff val="6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856041" y="2724420"/>
            <a:ext cx="710585" cy="1327385"/>
          </a:xfrm>
          <a:prstGeom prst="rect">
            <a:avLst/>
          </a:prstGeom>
          <a:solidFill>
            <a:schemeClr val="tx1">
              <a:lumMod val="75000"/>
              <a:lumOff val="2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CB0B99B-9D3C-4AA8-9069-5D64DF0FD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96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A1C99F7-3BAA-47CE-9022-B6A9881AD9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1" y="95615"/>
            <a:ext cx="2895475" cy="66675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64CB340-849A-486E-8CC0-02C7D0529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1267" y="28576"/>
            <a:ext cx="6871157" cy="960438"/>
          </a:xfrm>
        </p:spPr>
        <p:txBody>
          <a:bodyPr/>
          <a:lstStyle/>
          <a:p>
            <a:pPr algn="ctr"/>
            <a:r>
              <a:rPr lang="en-US" dirty="0"/>
              <a:t>“Total makeover”: 2016 </a:t>
            </a:r>
            <a:r>
              <a:rPr lang="en-US" dirty="0">
                <a:sym typeface="Wingdings" panose="05000000000000000000" pitchFamily="2" charset="2"/>
              </a:rPr>
              <a:t> 2020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23B9E6F-D501-4EBE-A8A8-B7899D042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4619433E-A702-4278-ADA8-100F5AEA6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9657" y="1341438"/>
            <a:ext cx="9088162" cy="4835525"/>
          </a:xfrm>
        </p:spPr>
        <p:txBody>
          <a:bodyPr/>
          <a:lstStyle/>
          <a:p>
            <a:pPr defTabSz="91440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THEMIS has been widely renewed and redesigned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defTabSz="91440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Thanks to EU collaborative funding: ~1M€ from 2 SOLARNET programs</a:t>
            </a:r>
          </a:p>
          <a:p>
            <a:pPr lvl="1" defTabSz="914400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 renovation thanks to several French teams</a:t>
            </a:r>
          </a:p>
          <a:p>
            <a:pPr lvl="1" defTabSz="914400"/>
            <a:endParaRPr lang="fr-FR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972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A1C99F7-3BAA-47CE-9022-B6A9881AD9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1" y="95615"/>
            <a:ext cx="2895475" cy="66675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23B9E6F-D501-4EBE-A8A8-B7899D042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87C95CC-FF72-4B63-BD57-5CCCC5713678}"/>
              </a:ext>
            </a:extLst>
          </p:cNvPr>
          <p:cNvSpPr/>
          <p:nvPr/>
        </p:nvSpPr>
        <p:spPr>
          <a:xfrm rot="21119529">
            <a:off x="93893" y="416421"/>
            <a:ext cx="1747503" cy="571998"/>
          </a:xfrm>
          <a:prstGeom prst="ellipse">
            <a:avLst/>
          </a:prstGeom>
          <a:solidFill>
            <a:srgbClr val="00B0F0">
              <a:alpha val="26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4619433E-A702-4278-ADA8-100F5AEA6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9657" y="1341438"/>
            <a:ext cx="9088162" cy="4835525"/>
          </a:xfrm>
        </p:spPr>
        <p:txBody>
          <a:bodyPr/>
          <a:lstStyle/>
          <a:p>
            <a:pPr defTabSz="91440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THEMIS has been widely renewed and redesigned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defTabSz="91440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Thanks to EU collaborative funding: ~1M€ from 2 SOLARNET programs</a:t>
            </a:r>
          </a:p>
          <a:p>
            <a:pPr lvl="1" defTabSz="914400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 renovation thanks to several French teams</a:t>
            </a:r>
          </a:p>
          <a:p>
            <a:pPr marL="457200" lvl="1" indent="0" defTabSz="914400"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914400"/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M2 mirror re-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aluminising</a:t>
            </a:r>
            <a:r>
              <a:rPr 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(William Hershel Telescope &amp; THEMIS teams)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b="1" dirty="0">
              <a:solidFill>
                <a:srgbClr val="00B05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4AF2893-D4B4-402B-BDEA-278AC6C58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105" y="3118813"/>
            <a:ext cx="8453421" cy="305815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E69CE7F5-C7DE-4176-B890-2F027949F08C}"/>
              </a:ext>
            </a:extLst>
          </p:cNvPr>
          <p:cNvSpPr txBox="1">
            <a:spLocks/>
          </p:cNvSpPr>
          <p:nvPr/>
        </p:nvSpPr>
        <p:spPr bwMode="auto">
          <a:xfrm>
            <a:off x="3041267" y="28576"/>
            <a:ext cx="6871157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defTabSz="914400"/>
            <a:r>
              <a:rPr lang="en-US" dirty="0"/>
              <a:t>“Total makeover”: 2016 </a:t>
            </a:r>
            <a:r>
              <a:rPr lang="en-US" dirty="0">
                <a:sym typeface="Wingdings" panose="05000000000000000000" pitchFamily="2" charset="2"/>
              </a:rPr>
              <a:t>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9550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9872695F-A293-4404-B2BF-2610362484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0"/>
          <a:stretch/>
        </p:blipFill>
        <p:spPr>
          <a:xfrm>
            <a:off x="3041267" y="4214564"/>
            <a:ext cx="4104279" cy="224702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A1C99F7-3BAA-47CE-9022-B6A9881AD9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1" y="95615"/>
            <a:ext cx="2895475" cy="66675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23B9E6F-D501-4EBE-A8A8-B7899D042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87C95CC-FF72-4B63-BD57-5CCCC5713678}"/>
              </a:ext>
            </a:extLst>
          </p:cNvPr>
          <p:cNvSpPr/>
          <p:nvPr/>
        </p:nvSpPr>
        <p:spPr>
          <a:xfrm rot="21119529">
            <a:off x="93893" y="416421"/>
            <a:ext cx="1747503" cy="571998"/>
          </a:xfrm>
          <a:prstGeom prst="ellipse">
            <a:avLst/>
          </a:prstGeom>
          <a:solidFill>
            <a:srgbClr val="00B0F0">
              <a:alpha val="26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4619433E-A702-4278-ADA8-100F5AEA6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9657" y="1341438"/>
            <a:ext cx="9088162" cy="4835525"/>
          </a:xfrm>
        </p:spPr>
        <p:txBody>
          <a:bodyPr/>
          <a:lstStyle/>
          <a:p>
            <a:pPr defTabSz="91440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THEMIS has been widely renewed and redesigned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defTabSz="91440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Thanks to EU collaborative funding: ~1M€ from 2 SOLARNET programs</a:t>
            </a:r>
          </a:p>
          <a:p>
            <a:pPr lvl="1" defTabSz="914400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 renovation thanks to several French teams</a:t>
            </a:r>
          </a:p>
          <a:p>
            <a:pPr marL="457200" lvl="1" indent="0" defTabSz="914400"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914400"/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M2 mirror re-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aluminising</a:t>
            </a:r>
            <a:r>
              <a:rPr 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(WHT &amp; THEMIS teams)</a:t>
            </a:r>
            <a:endParaRPr lang="fr-FR" sz="2000" b="1" dirty="0">
              <a:solidFill>
                <a:srgbClr val="00B05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735ACCD-7453-4875-B019-4FEFF78D1585}"/>
              </a:ext>
            </a:extLst>
          </p:cNvPr>
          <p:cNvSpPr/>
          <p:nvPr/>
        </p:nvSpPr>
        <p:spPr>
          <a:xfrm rot="9859174" flipV="1">
            <a:off x="806543" y="4961623"/>
            <a:ext cx="2400226" cy="689720"/>
          </a:xfrm>
          <a:prstGeom prst="ellipse">
            <a:avLst/>
          </a:prstGeom>
          <a:solidFill>
            <a:srgbClr val="FF0000">
              <a:alpha val="2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C589B4DA-3DC3-485E-8BF4-F6AE279E449C}"/>
              </a:ext>
            </a:extLst>
          </p:cNvPr>
          <p:cNvSpPr txBox="1">
            <a:spLocks/>
          </p:cNvSpPr>
          <p:nvPr/>
        </p:nvSpPr>
        <p:spPr bwMode="auto">
          <a:xfrm>
            <a:off x="3041267" y="28576"/>
            <a:ext cx="6871157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defTabSz="914400"/>
            <a:r>
              <a:rPr lang="en-US" dirty="0"/>
              <a:t>“Total makeover”: 2016 </a:t>
            </a:r>
            <a:r>
              <a:rPr lang="en-US" dirty="0">
                <a:sym typeface="Wingdings" panose="05000000000000000000" pitchFamily="2" charset="2"/>
              </a:rPr>
              <a:t> 2020</a:t>
            </a:r>
            <a:endParaRPr lang="fr-FR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81B7F4D-335D-4F96-8FDB-B32D5DEE5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629" y="4040142"/>
            <a:ext cx="2216746" cy="246305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8663B5A-7816-41EF-B9D5-DE7203AF5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2422013"/>
            <a:ext cx="2582742" cy="4407411"/>
          </a:xfrm>
          <a:prstGeom prst="rect">
            <a:avLst/>
          </a:prstGeom>
        </p:spPr>
      </p:pic>
      <p:sp>
        <p:nvSpPr>
          <p:cNvPr id="24" name="Espace réservé du contenu 10">
            <a:extLst>
              <a:ext uri="{FF2B5EF4-FFF2-40B4-BE49-F238E27FC236}">
                <a16:creationId xmlns:a16="http://schemas.microsoft.com/office/drawing/2014/main" id="{056387B2-2444-489C-88E8-56313E9CFD03}"/>
              </a:ext>
            </a:extLst>
          </p:cNvPr>
          <p:cNvSpPr txBox="1">
            <a:spLocks/>
          </p:cNvSpPr>
          <p:nvPr/>
        </p:nvSpPr>
        <p:spPr bwMode="auto">
          <a:xfrm>
            <a:off x="2999656" y="3057971"/>
            <a:ext cx="6627981" cy="96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Themis Adaptive Optics: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“classical” (single-DM) adaptive optics based on innovative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wavefront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sensing and mirror commanding concepts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(AIRI@CRAL &amp; THEMIS)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endParaRPr lang="fr-FR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39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68B136EF-B517-45F8-A71D-94693C3D2F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38" t="6355" r="6104"/>
          <a:stretch/>
        </p:blipFill>
        <p:spPr>
          <a:xfrm>
            <a:off x="4871864" y="4260623"/>
            <a:ext cx="4905391" cy="223954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A1C99F7-3BAA-47CE-9022-B6A9881AD9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1" y="95615"/>
            <a:ext cx="2895475" cy="66675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23B9E6F-D501-4EBE-A8A8-B7899D042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87C95CC-FF72-4B63-BD57-5CCCC5713678}"/>
              </a:ext>
            </a:extLst>
          </p:cNvPr>
          <p:cNvSpPr/>
          <p:nvPr/>
        </p:nvSpPr>
        <p:spPr>
          <a:xfrm rot="21119529">
            <a:off x="93893" y="416421"/>
            <a:ext cx="1747503" cy="571998"/>
          </a:xfrm>
          <a:prstGeom prst="ellipse">
            <a:avLst/>
          </a:prstGeom>
          <a:solidFill>
            <a:srgbClr val="00B0F0">
              <a:alpha val="26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4619433E-A702-4278-ADA8-100F5AEA6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9657" y="1341438"/>
            <a:ext cx="9088162" cy="4835525"/>
          </a:xfrm>
        </p:spPr>
        <p:txBody>
          <a:bodyPr/>
          <a:lstStyle/>
          <a:p>
            <a:pPr defTabSz="91440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THEMIS has been widely renewed and redesigned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defTabSz="91440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Thanks to EU collaborative funding: ~1M€ from 2 SOLARNET programs</a:t>
            </a:r>
          </a:p>
          <a:p>
            <a:pPr lvl="1" defTabSz="914400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 renovation thanks to several French teams</a:t>
            </a:r>
          </a:p>
          <a:p>
            <a:pPr marL="457200" lvl="1" indent="0" defTabSz="914400"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914400"/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M2 mirror re-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aluminising</a:t>
            </a:r>
            <a:r>
              <a:rPr 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(WHT &amp; THEMIS teams)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Themis Adaptive Optics: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“classical” (single-DM) adaptive optics based on innovative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wavefront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sensing and mirror commanding concepts    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(AIRI@CRAL &amp; THEMIS teams)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Superimposed dual-beam polarimetric analysis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without field limitation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Semel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M., Lopez A., Le Men C. &amp; THEMIS) </a:t>
            </a:r>
          </a:p>
          <a:p>
            <a:endParaRPr lang="fr-FR" sz="2000" b="1" dirty="0">
              <a:solidFill>
                <a:srgbClr val="00B05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735ACCD-7453-4875-B019-4FEFF78D1585}"/>
              </a:ext>
            </a:extLst>
          </p:cNvPr>
          <p:cNvSpPr/>
          <p:nvPr/>
        </p:nvSpPr>
        <p:spPr>
          <a:xfrm rot="9859174" flipV="1">
            <a:off x="806543" y="4961623"/>
            <a:ext cx="2400226" cy="689720"/>
          </a:xfrm>
          <a:prstGeom prst="ellipse">
            <a:avLst/>
          </a:prstGeom>
          <a:solidFill>
            <a:srgbClr val="FF0000">
              <a:alpha val="2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423448C-352C-4DA0-A739-7C8E4E7896D9}"/>
              </a:ext>
            </a:extLst>
          </p:cNvPr>
          <p:cNvSpPr/>
          <p:nvPr/>
        </p:nvSpPr>
        <p:spPr>
          <a:xfrm rot="6451243">
            <a:off x="536915" y="1462036"/>
            <a:ext cx="788966" cy="2002069"/>
          </a:xfrm>
          <a:prstGeom prst="ellipse">
            <a:avLst/>
          </a:prstGeom>
          <a:solidFill>
            <a:srgbClr val="7030A0">
              <a:alpha val="26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C4FE9D96-E75E-47C4-8D1A-B3791CC0ADDE}"/>
              </a:ext>
            </a:extLst>
          </p:cNvPr>
          <p:cNvSpPr txBox="1">
            <a:spLocks/>
          </p:cNvSpPr>
          <p:nvPr/>
        </p:nvSpPr>
        <p:spPr bwMode="auto">
          <a:xfrm>
            <a:off x="3041267" y="28576"/>
            <a:ext cx="6871157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defTabSz="914400"/>
            <a:r>
              <a:rPr lang="en-US" dirty="0"/>
              <a:t>“Total makeover”: 2016 </a:t>
            </a:r>
            <a:r>
              <a:rPr lang="en-US" dirty="0">
                <a:sym typeface="Wingdings" panose="05000000000000000000" pitchFamily="2" charset="2"/>
              </a:rPr>
              <a:t>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1078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A1C99F7-3BAA-47CE-9022-B6A9881AD9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1" y="95615"/>
            <a:ext cx="2895475" cy="66675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23B9E6F-D501-4EBE-A8A8-B7899D042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87C95CC-FF72-4B63-BD57-5CCCC5713678}"/>
              </a:ext>
            </a:extLst>
          </p:cNvPr>
          <p:cNvSpPr/>
          <p:nvPr/>
        </p:nvSpPr>
        <p:spPr>
          <a:xfrm rot="21119529">
            <a:off x="93893" y="416421"/>
            <a:ext cx="1747503" cy="571998"/>
          </a:xfrm>
          <a:prstGeom prst="ellipse">
            <a:avLst/>
          </a:prstGeom>
          <a:solidFill>
            <a:srgbClr val="00B0F0">
              <a:alpha val="26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51C68F9-7B4C-41BA-80D1-B01705F6D69F}"/>
              </a:ext>
            </a:extLst>
          </p:cNvPr>
          <p:cNvSpPr/>
          <p:nvPr/>
        </p:nvSpPr>
        <p:spPr>
          <a:xfrm rot="6110574">
            <a:off x="1277305" y="2147257"/>
            <a:ext cx="936104" cy="2808313"/>
          </a:xfrm>
          <a:prstGeom prst="ellipse">
            <a:avLst/>
          </a:prstGeom>
          <a:solidFill>
            <a:srgbClr val="D60093">
              <a:alpha val="26000"/>
            </a:srgbClr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4619433E-A702-4278-ADA8-100F5AEA6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9657" y="1341438"/>
            <a:ext cx="9088162" cy="4835525"/>
          </a:xfrm>
        </p:spPr>
        <p:txBody>
          <a:bodyPr/>
          <a:lstStyle/>
          <a:p>
            <a:pPr defTabSz="91440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THEMIS has been widely renewed and redesigned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defTabSz="91440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Thanks to EU collaborative funding: ~1M€ from 2 SOLARNET programs</a:t>
            </a:r>
          </a:p>
          <a:p>
            <a:pPr lvl="1" defTabSz="914400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 renovation thanks to several French teams</a:t>
            </a:r>
          </a:p>
          <a:p>
            <a:pPr marL="457200" lvl="1" indent="0" defTabSz="914400"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914400"/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M2 mirror re-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aluminising</a:t>
            </a:r>
            <a:r>
              <a:rPr 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(WHT &amp; THEMIS teams)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Themis Adaptive Optics: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“classical” (single-DM) adaptive optics based on innovative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wavefront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sensing and mirror commanding concepts    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(AIRI@CRAL &amp; THEMIS teams)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Superimposed dual-beam polarimetric analysis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without field limitation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Semel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M., Lopez A., Le Men C. &amp; THEMIS)</a:t>
            </a:r>
            <a:endParaRPr lang="fr-FR" sz="2000" b="1" dirty="0">
              <a:solidFill>
                <a:srgbClr val="00B05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87D59DF-DA1A-4586-B43C-E1E0F3B84958}"/>
              </a:ext>
            </a:extLst>
          </p:cNvPr>
          <p:cNvSpPr/>
          <p:nvPr/>
        </p:nvSpPr>
        <p:spPr>
          <a:xfrm rot="8351023" flipV="1">
            <a:off x="-86045" y="4508661"/>
            <a:ext cx="1573124" cy="847328"/>
          </a:xfrm>
          <a:prstGeom prst="ellipse">
            <a:avLst/>
          </a:prstGeom>
          <a:solidFill>
            <a:srgbClr val="00B050">
              <a:alpha val="26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735ACCD-7453-4875-B019-4FEFF78D1585}"/>
              </a:ext>
            </a:extLst>
          </p:cNvPr>
          <p:cNvSpPr/>
          <p:nvPr/>
        </p:nvSpPr>
        <p:spPr>
          <a:xfrm rot="9859174" flipV="1">
            <a:off x="806543" y="4961623"/>
            <a:ext cx="2400226" cy="689720"/>
          </a:xfrm>
          <a:prstGeom prst="ellipse">
            <a:avLst/>
          </a:prstGeom>
          <a:solidFill>
            <a:srgbClr val="FF0000">
              <a:alpha val="2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423448C-352C-4DA0-A739-7C8E4E7896D9}"/>
              </a:ext>
            </a:extLst>
          </p:cNvPr>
          <p:cNvSpPr/>
          <p:nvPr/>
        </p:nvSpPr>
        <p:spPr>
          <a:xfrm rot="6451243">
            <a:off x="536915" y="1462036"/>
            <a:ext cx="788966" cy="2002069"/>
          </a:xfrm>
          <a:prstGeom prst="ellipse">
            <a:avLst/>
          </a:prstGeom>
          <a:solidFill>
            <a:srgbClr val="7030A0">
              <a:alpha val="26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5956FCBA-816B-4511-9CF4-3FFF85358F5D}"/>
              </a:ext>
            </a:extLst>
          </p:cNvPr>
          <p:cNvSpPr txBox="1">
            <a:spLocks/>
          </p:cNvSpPr>
          <p:nvPr/>
        </p:nvSpPr>
        <p:spPr bwMode="auto">
          <a:xfrm>
            <a:off x="3041267" y="28576"/>
            <a:ext cx="6871157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defTabSz="914400"/>
            <a:r>
              <a:rPr lang="en-US" dirty="0"/>
              <a:t>“Total makeover”: 2016 </a:t>
            </a:r>
            <a:r>
              <a:rPr lang="en-US" dirty="0">
                <a:sym typeface="Wingdings" panose="05000000000000000000" pitchFamily="2" charset="2"/>
              </a:rPr>
              <a:t> 2020</a:t>
            </a:r>
            <a:endParaRPr lang="fr-FR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24573761-1305-4009-81A3-74F070825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 t="1" r="1896" b="2382"/>
          <a:stretch/>
        </p:blipFill>
        <p:spPr bwMode="auto">
          <a:xfrm>
            <a:off x="9830533" y="4310600"/>
            <a:ext cx="2257286" cy="2045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0D3D88CF-B819-4ABD-8CE8-5DF848FD4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3" b="99097" l="23125" r="812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67" t="3830" r="17261"/>
          <a:stretch/>
        </p:blipFill>
        <p:spPr bwMode="auto">
          <a:xfrm>
            <a:off x="7896200" y="4310600"/>
            <a:ext cx="2365022" cy="211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Espace réservé du contenu 10">
            <a:extLst>
              <a:ext uri="{FF2B5EF4-FFF2-40B4-BE49-F238E27FC236}">
                <a16:creationId xmlns:a16="http://schemas.microsoft.com/office/drawing/2014/main" id="{A68DB0BE-F81C-4314-80AB-425BF5E1E489}"/>
              </a:ext>
            </a:extLst>
          </p:cNvPr>
          <p:cNvSpPr txBox="1">
            <a:spLocks/>
          </p:cNvSpPr>
          <p:nvPr/>
        </p:nvSpPr>
        <p:spPr bwMode="auto">
          <a:xfrm>
            <a:off x="2999656" y="4581128"/>
            <a:ext cx="5544616" cy="174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000" b="1" dirty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“Polarization- friendly” complete redesign of the whole transfer optics (M3, M4 &amp; M5)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(Le Men, C. &amp; THEMIS)</a:t>
            </a:r>
          </a:p>
          <a:p>
            <a:pPr defTabSz="914400"/>
            <a:r>
              <a:rPr lang="fr-FR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de-</a:t>
            </a:r>
            <a:r>
              <a:rPr lang="fr-FR" sz="2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rotator</a:t>
            </a:r>
            <a:r>
              <a:rPr lang="fr-FR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(THEMIS)</a:t>
            </a:r>
          </a:p>
          <a:p>
            <a:pPr defTabSz="91440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New context, broadband and spectral cameras.</a:t>
            </a:r>
          </a:p>
          <a:p>
            <a:pPr defTabSz="914400"/>
            <a:endParaRPr lang="fr-FR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44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THEMIS data products</a:t>
            </a:r>
          </a:p>
        </p:txBody>
      </p:sp>
      <p:sp>
        <p:nvSpPr>
          <p:cNvPr id="23" name="Espace réservé du contenu 22">
            <a:extLst>
              <a:ext uri="{FF2B5EF4-FFF2-40B4-BE49-F238E27FC236}">
                <a16:creationId xmlns:a16="http://schemas.microsoft.com/office/drawing/2014/main" id="{6302616E-EB11-40EC-8890-D728CADB9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9149" y="1258320"/>
            <a:ext cx="8784977" cy="1656185"/>
          </a:xfrm>
        </p:spPr>
        <p:txBody>
          <a:bodyPr/>
          <a:lstStyle/>
          <a:p>
            <a:r>
              <a:rPr lang="fr-FR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Sun Guider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sz="24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spectrograph</a:t>
            </a:r>
            <a:r>
              <a:rPr lang="fr-FR" sz="24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Slit-jaw</a:t>
            </a:r>
            <a:r>
              <a:rPr lang="fr-FR" sz="24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images</a:t>
            </a:r>
          </a:p>
          <a:p>
            <a:r>
              <a:rPr lang="fr-FR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BroadBand</a:t>
            </a: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images (BBI)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Main science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MTR2 </a:t>
            </a:r>
            <a:r>
              <a:rPr lang="fr-F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spectrograph</a:t>
            </a:r>
            <a:r>
              <a:rPr lang="fr-F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spectral images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FEA3AC7-BF7F-44C9-8321-E949354F6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Journées de la SF2A 2025 - E. Pariat</a:t>
            </a:r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33EA679-FB4A-4D01-8C4D-2F1196BE4C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2914505"/>
            <a:ext cx="9015933" cy="36828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09B57F3-B427-4829-AE0B-F86FD102E8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"/>
          <a:stretch/>
        </p:blipFill>
        <p:spPr>
          <a:xfrm>
            <a:off x="47328" y="94832"/>
            <a:ext cx="2954211" cy="66672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35972745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14629</TotalTime>
  <Words>2807</Words>
  <Application>Microsoft Office PowerPoint</Application>
  <PresentationFormat>Grand écran</PresentationFormat>
  <Paragraphs>360</Paragraphs>
  <Slides>35</Slides>
  <Notes>4</Notes>
  <HiddenSlides>0</HiddenSlides>
  <MMClips>6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35</vt:i4>
      </vt:variant>
    </vt:vector>
  </HeadingPairs>
  <TitlesOfParts>
    <vt:vector size="50" baseType="lpstr">
      <vt:lpstr>ＭＳ Ｐゴシック</vt:lpstr>
      <vt:lpstr>Arial</vt:lpstr>
      <vt:lpstr>Calibri</vt:lpstr>
      <vt:lpstr>Cambria Math</vt:lpstr>
      <vt:lpstr>Century Gothic</vt:lpstr>
      <vt:lpstr>DejaVu Sans</vt:lpstr>
      <vt:lpstr>Droid Sans Fallback</vt:lpstr>
      <vt:lpstr>Georgia Pro Light</vt:lpstr>
      <vt:lpstr>OCR A Extended</vt:lpstr>
      <vt:lpstr>Symbol</vt:lpstr>
      <vt:lpstr>Tahoma</vt:lpstr>
      <vt:lpstr>Times New Roman</vt:lpstr>
      <vt:lpstr>Wingdings</vt:lpstr>
      <vt:lpstr>1_Thème Office</vt:lpstr>
      <vt:lpstr>3_Thème Office</vt:lpstr>
      <vt:lpstr>THEMIS solar telescope  A new era begins</vt:lpstr>
      <vt:lpstr>In memoria of Didier Laforgue</vt:lpstr>
      <vt:lpstr>THEMIS Factsheet</vt:lpstr>
      <vt:lpstr>“Total makeover”: 2016  2020</vt:lpstr>
      <vt:lpstr>Présentation PowerPoint</vt:lpstr>
      <vt:lpstr>Présentation PowerPoint</vt:lpstr>
      <vt:lpstr>Présentation PowerPoint</vt:lpstr>
      <vt:lpstr>Présentation PowerPoint</vt:lpstr>
      <vt:lpstr>THEMIS data products</vt:lpstr>
      <vt:lpstr>THEMIS Adaptive Optics (TAO): specifications &amp; objectives</vt:lpstr>
      <vt:lpstr>TAO going live on NOAA 12975</vt:lpstr>
      <vt:lpstr>THEMIS at diffraction limit: NOAA 12975</vt:lpstr>
      <vt:lpstr>THEMIS at diffraction limit: NOAA 13354</vt:lpstr>
      <vt:lpstr>THEMIS large FOV reconstruction: NOAA 14114</vt:lpstr>
      <vt:lpstr>Présentation PowerPoint</vt:lpstr>
      <vt:lpstr>THEMIS Adaptive Optics (TAO): results on granulation</vt:lpstr>
      <vt:lpstr>THEMIS Adaptive Optics (TAO): results on Mercury</vt:lpstr>
      <vt:lpstr>TAO for spectroscopy</vt:lpstr>
      <vt:lpstr>TAO for spectroscopy</vt:lpstr>
      <vt:lpstr>TAO for spectroscopy: good seeing conditions</vt:lpstr>
      <vt:lpstr>TAO for spectroscopy: good seeing conditions</vt:lpstr>
      <vt:lpstr>TAO for spectro-polarimetry</vt:lpstr>
      <vt:lpstr>THEMIS new polarimetric analysis scheme - 1</vt:lpstr>
      <vt:lpstr>THEMIS new polarimetric analysis scheme - 2</vt:lpstr>
      <vt:lpstr>THEMIS Mueller matrix@~600nm</vt:lpstr>
      <vt:lpstr>Stokes parameters</vt:lpstr>
      <vt:lpstr>In consideration: THEMIS for space weather </vt:lpstr>
      <vt:lpstr>Upcoming : IBIS 2.0 to THEMIS </vt:lpstr>
      <vt:lpstr>Outreach</vt:lpstr>
      <vt:lpstr>Takeaways ...</vt:lpstr>
      <vt:lpstr>… critical threats exits …</vt:lpstr>
      <vt:lpstr>… and nevertheless !</vt:lpstr>
      <vt:lpstr>Présentation PowerPoint</vt:lpstr>
      <vt:lpstr>TAO linearized model of wavefront sensor data and          DM commands in the THEMIS  system</vt:lpstr>
      <vt:lpstr>Example of a  “polarization friendly” field rotator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guaitella</dc:creator>
  <cp:lastModifiedBy>pariat</cp:lastModifiedBy>
  <cp:revision>312</cp:revision>
  <cp:lastPrinted>1601-01-01T00:00:00Z</cp:lastPrinted>
  <dcterms:created xsi:type="dcterms:W3CDTF">2020-03-11T15:25:57Z</dcterms:created>
  <dcterms:modified xsi:type="dcterms:W3CDTF">2025-08-13T18:07:14Z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Ecole Polytechnique</vt:lpwstr>
  </property>
  <property fmtid="{D5CDD505-2E9C-101B-9397-08002B2CF9AE}" pid="4" name="HiddenSlides">
    <vt:r8>0</vt:r8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r8>0</vt:r8>
  </property>
  <property fmtid="{D5CDD505-2E9C-101B-9397-08002B2CF9AE}" pid="8" name="Notes">
    <vt:r8>0</vt:r8>
  </property>
  <property fmtid="{D5CDD505-2E9C-101B-9397-08002B2CF9AE}" pid="9" name="PresentationFormat">
    <vt:lpwstr>On-screen Show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r8>5</vt:r8>
  </property>
</Properties>
</file>