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7" r:id="rId1"/>
    <p:sldMasterId id="2147483722" r:id="rId2"/>
  </p:sldMasterIdLst>
  <p:notesMasterIdLst>
    <p:notesMasterId r:id="rId18"/>
  </p:notesMasterIdLst>
  <p:sldIdLst>
    <p:sldId id="679" r:id="rId3"/>
    <p:sldId id="601" r:id="rId4"/>
    <p:sldId id="602" r:id="rId5"/>
    <p:sldId id="269" r:id="rId6"/>
    <p:sldId id="274" r:id="rId7"/>
    <p:sldId id="612" r:id="rId8"/>
    <p:sldId id="265" r:id="rId9"/>
    <p:sldId id="627" r:id="rId10"/>
    <p:sldId id="624" r:id="rId11"/>
    <p:sldId id="752" r:id="rId12"/>
    <p:sldId id="616" r:id="rId13"/>
    <p:sldId id="753" r:id="rId14"/>
    <p:sldId id="268" r:id="rId15"/>
    <p:sldId id="258" r:id="rId16"/>
    <p:sldId id="264" r:id="rId17"/>
  </p:sldIdLst>
  <p:sldSz cx="12192000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  <a:srgbClr val="00FF00"/>
    <a:srgbClr val="D6009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568" autoAdjust="0"/>
  </p:normalViewPr>
  <p:slideViewPr>
    <p:cSldViewPr>
      <p:cViewPr varScale="1">
        <p:scale>
          <a:sx n="62" d="100"/>
          <a:sy n="62" d="100"/>
        </p:scale>
        <p:origin x="292" y="2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fld id="{4BAE18AA-9A3A-49EE-B7D9-E904BCA2600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765040-176A-4925-8831-AAA78E0C109B}" type="slidenum">
              <a:rPr lang="fr-FR" altLang="en-US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fr-FR" altLang="en-US" sz="1400">
              <a:cs typeface="DejaVu Sans" panose="020B0603030804020204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76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BAE18AA-9A3A-49EE-B7D9-E904BCA26008}" type="slidenum">
              <a:rPr lang="fr-FR" altLang="en-US" smtClean="0"/>
              <a:pPr>
                <a:defRPr/>
              </a:pPr>
              <a:t>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0779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472" y="332656"/>
            <a:ext cx="9144000" cy="8640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1772816"/>
            <a:ext cx="9144000" cy="7920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1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7934DE5C-B144-4B84-A5E7-C5128FCD59E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2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6FB8B1D5-36E3-4BFE-86BF-B87DC003A69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3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5F763-F19F-4859-AAAE-7B27DDE0E93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58694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D008E-3C06-4B17-B04A-8B566F1CDA3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62965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AFEC6-01AC-401A-A57E-BE82522D552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66949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62C9-AB91-48B1-A27E-F385FB19897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4518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2F4A-D327-4E90-BD48-BAE0B280008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68561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2A26B-8E5C-40C1-A20A-EC643A16F75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24805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65DCB-B468-49C5-88BC-1C5C11DAF62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0253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0E966-AD70-4907-A6B6-4918E02A946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1409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CAE80796-ED21-4C7D-998C-95706787ECD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10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5730C-96DC-4BB0-A202-BE87D40D395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5702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EBA67-D742-43A2-AA91-08B9C86A195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94837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B5E44-863B-4CAD-9ED4-ADBB91C5B21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842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1BEE0A2C-CB9E-479C-846B-D7F6B81774C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4EE134C8-3CFD-4608-A0A4-8E8F4AF835E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D2147081-067A-43ED-9E4C-9D4BD1870DD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F7F30C64-9593-4A94-B18C-8C0EE5C2B88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FBE56ECB-6A58-449B-B212-0ADA53396AB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E850014F-60A0-420C-9778-99C7AF91D5A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1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4754A43D-FC1B-4C01-80E4-72A8D001AAA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76200" y="76200"/>
            <a:ext cx="11996738" cy="284797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00090"/>
              </a:gs>
            </a:gsLst>
            <a:lin ang="5400000" scaled="1"/>
          </a:gra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3716338"/>
            <a:ext cx="10515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029" name="Rectangle 1"/>
          <p:cNvSpPr>
            <a:spLocks noChangeArrowheads="1"/>
          </p:cNvSpPr>
          <p:nvPr userDrawn="1"/>
        </p:nvSpPr>
        <p:spPr bwMode="auto">
          <a:xfrm>
            <a:off x="76200" y="3022600"/>
            <a:ext cx="11996738" cy="550863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030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7488"/>
            <a:ext cx="1817688" cy="539750"/>
          </a:xfrm>
          <a:prstGeom prst="rect">
            <a:avLst/>
          </a:prstGeom>
          <a:noFill/>
          <a:ln>
            <a:noFill/>
          </a:ln>
          <a:effectLst>
            <a:outerShdw dist="37675" dir="2700000" algn="ctr" rotWithShape="0">
              <a:srgbClr val="808080">
                <a:alpha val="4303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195263" y="3297238"/>
            <a:ext cx="23272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8160" tIns="64080" rIns="128160" bIns="6408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en-US" sz="900">
                <a:solidFill>
                  <a:srgbClr val="FFFFF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Laboratoire de Physique des Plasmas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 userDrawn="1"/>
        </p:nvSpPr>
        <p:spPr bwMode="auto">
          <a:xfrm>
            <a:off x="0" y="0"/>
            <a:ext cx="12192000" cy="105251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00090"/>
              </a:gs>
            </a:gsLst>
            <a:lin ang="5400000" scaled="1"/>
          </a:gra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334963" y="44450"/>
            <a:ext cx="10515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341438"/>
            <a:ext cx="105156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0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3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53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C81910-A7B8-4972-B261-21EDD01BD27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68BF088-701A-4F91-861B-3D74554C7B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042" y="588990"/>
            <a:ext cx="1180479" cy="351205"/>
          </a:xfrm>
          <a:prstGeom prst="rect">
            <a:avLst/>
          </a:prstGeom>
          <a:noFill/>
          <a:ln>
            <a:noFill/>
          </a:ln>
          <a:effectLst>
            <a:outerShdw dist="37675" dir="2700000" algn="ctr" rotWithShape="0">
              <a:srgbClr val="808080">
                <a:alpha val="4303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B3AFA4-D963-4FC7-B817-6D638BA6F7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3" y="44450"/>
            <a:ext cx="1281926" cy="52108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19EB46B-5FDC-4E38-95C4-FDFDFFB0EE5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66302"/>
            <a:ext cx="1106679" cy="9572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hyperlink" Target="https://www.themis.iac.e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1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8" Type="http://schemas.openxmlformats.org/officeDocument/2006/relationships/image" Target="../media/image160.png"/><Relationship Id="rId3" Type="http://schemas.openxmlformats.org/officeDocument/2006/relationships/image" Target="../media/image43.png"/><Relationship Id="rId12" Type="http://schemas.openxmlformats.org/officeDocument/2006/relationships/image" Target="../media/image200.png"/><Relationship Id="rId7" Type="http://schemas.openxmlformats.org/officeDocument/2006/relationships/image" Target="../media/image1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90.png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10" Type="http://schemas.openxmlformats.org/officeDocument/2006/relationships/image" Target="../media/image180.png"/><Relationship Id="rId4" Type="http://schemas.openxmlformats.org/officeDocument/2006/relationships/image" Target="../media/image44.png"/><Relationship Id="rId14" Type="http://schemas.openxmlformats.org/officeDocument/2006/relationships/image" Target="../media/image220.png"/><Relationship Id="rId9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g"/><Relationship Id="rId5" Type="http://schemas.openxmlformats.org/officeDocument/2006/relationships/image" Target="../media/image28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hyperlink" Target="https://www.ibis20.inaf.it/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63352" y="836711"/>
            <a:ext cx="11665296" cy="1872209"/>
          </a:xfrm>
        </p:spPr>
        <p:txBody>
          <a:bodyPr/>
          <a:lstStyle/>
          <a:p>
            <a:pPr algn="ctr"/>
            <a:r>
              <a:rPr lang="en-US" sz="5400" dirty="0"/>
              <a:t>A new era for the </a:t>
            </a:r>
            <a:br>
              <a:rPr lang="en-US" sz="5400" dirty="0"/>
            </a:br>
            <a:r>
              <a:rPr lang="en-US" sz="5400" dirty="0"/>
              <a:t>THEMIS Solar Telescope</a:t>
            </a:r>
            <a:endParaRPr lang="fr-FR" sz="6600" dirty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idx="1"/>
          </p:nvPr>
        </p:nvSpPr>
        <p:spPr>
          <a:xfrm>
            <a:off x="119336" y="3792768"/>
            <a:ext cx="11953328" cy="1944216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altLang="en-US" sz="3200" b="1" u="sng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Étienne Pariat</a:t>
            </a:r>
            <a:r>
              <a:rPr lang="en-US" altLang="en-US" sz="3200" b="1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</a:t>
            </a:r>
            <a:r>
              <a:rPr lang="en-US" altLang="en-US" sz="3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Bernard Gelly</a:t>
            </a:r>
            <a:r>
              <a:rPr lang="en-US" altLang="en-US" sz="3200" b="1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en-US" sz="3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THEMIS team</a:t>
            </a:r>
            <a:endParaRPr lang="fr-FR" altLang="en-US" sz="1600" baseline="30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altLang="en-US" sz="20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French-Spanish Laboratory for Astrophysics in Canarias (FSLAC)</a:t>
            </a:r>
            <a:r>
              <a:rPr lang="fr-F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IAC &amp; CNRS IRL2009, Tenerife, ES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altLang="en-US" sz="2000" baseline="30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altLang="en-US" sz="20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LPP, Sorbonne Université, Ecole polytechnique, Institut Polytechnique de Paris,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UPS, Observatoire de Paris-PSL, CNRS, Paris, FR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563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altLang="en-US" sz="14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5F14463-4AFF-45CD-B91A-50CA66E5EE0C}"/>
              </a:ext>
            </a:extLst>
          </p:cNvPr>
          <p:cNvSpPr txBox="1"/>
          <p:nvPr/>
        </p:nvSpPr>
        <p:spPr>
          <a:xfrm>
            <a:off x="3863752" y="310089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2000" dirty="0">
                <a:solidFill>
                  <a:schemeClr val="bg1"/>
                </a:solidFill>
              </a:rPr>
              <a:t>Jan 15th 2026, Freiburg, Germany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07D095AE-079E-405C-8D15-A4228667E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11125751" y="177831"/>
            <a:ext cx="874905" cy="874905"/>
          </a:xfrm>
          <a:prstGeom prst="rect">
            <a:avLst/>
          </a:prstGeom>
        </p:spPr>
      </p:pic>
      <p:pic>
        <p:nvPicPr>
          <p:cNvPr id="12" name="Picture 12" descr="CNRSinter-Bichro-P">
            <a:extLst>
              <a:ext uri="{FF2B5EF4-FFF2-40B4-BE49-F238E27FC236}">
                <a16:creationId xmlns:a16="http://schemas.microsoft.com/office/drawing/2014/main" id="{04222657-E537-4DA1-93B2-AF93A3A1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357" y="126548"/>
            <a:ext cx="1166393" cy="105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E79752AA-E6C9-43F1-9827-FF1F738110F1}"/>
              </a:ext>
            </a:extLst>
          </p:cNvPr>
          <p:cNvGrpSpPr/>
          <p:nvPr/>
        </p:nvGrpSpPr>
        <p:grpSpPr>
          <a:xfrm>
            <a:off x="119336" y="116632"/>
            <a:ext cx="2207874" cy="892552"/>
            <a:chOff x="9649072" y="2603819"/>
            <a:chExt cx="2207874" cy="892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05BDEF7-71F1-4A76-8A0A-C0A2F9D7FE69}"/>
                </a:ext>
              </a:extLst>
            </p:cNvPr>
            <p:cNvSpPr txBox="1"/>
            <p:nvPr/>
          </p:nvSpPr>
          <p:spPr>
            <a:xfrm>
              <a:off x="9649072" y="2603819"/>
              <a:ext cx="2207874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sz="1600" dirty="0">
                  <a:latin typeface="Georgia Pro Light" panose="02040302050405020303" pitchFamily="18" charset="0"/>
                </a:rPr>
                <a:t> </a:t>
              </a:r>
              <a:r>
                <a:rPr lang="en-US" sz="2800" b="1" dirty="0">
                  <a:latin typeface="OCR A Extended" panose="02010509020102010303" pitchFamily="50" charset="0"/>
                </a:rPr>
                <a:t>FSLAC</a:t>
              </a:r>
              <a:endParaRPr lang="en-US" sz="1600" b="1" dirty="0">
                <a:latin typeface="OCR A Extended" panose="02010509020102010303" pitchFamily="50" charset="0"/>
              </a:endParaRPr>
            </a:p>
            <a:p>
              <a:r>
                <a:rPr lang="en-US" sz="1200" dirty="0">
                  <a:latin typeface="OCR A Extended" panose="02010509020102010303" pitchFamily="50" charset="0"/>
                </a:rPr>
                <a:t>International </a:t>
              </a:r>
            </a:p>
            <a:p>
              <a:r>
                <a:rPr lang="en-US" sz="1200" dirty="0">
                  <a:latin typeface="OCR A Extended" panose="02010509020102010303" pitchFamily="50" charset="0"/>
                </a:rPr>
                <a:t>Research Lab.</a:t>
              </a:r>
              <a:endParaRPr lang="en-US" sz="1100" dirty="0">
                <a:latin typeface="OCR A Extended" panose="02010509020102010303" pitchFamily="50" charset="0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50AA488-47B3-4E92-B94A-3503B729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041" y="2621465"/>
              <a:ext cx="874905" cy="87490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E86ED1B-636F-4263-8492-0E5C49DAEF63}"/>
              </a:ext>
            </a:extLst>
          </p:cNvPr>
          <p:cNvSpPr/>
          <p:nvPr/>
        </p:nvSpPr>
        <p:spPr>
          <a:xfrm>
            <a:off x="2711624" y="5807586"/>
            <a:ext cx="67687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Methods and techniques for high-resolution </a:t>
            </a:r>
            <a:r>
              <a:rPr lang="en-US" sz="1600" dirty="0" err="1"/>
              <a:t>spectro</a:t>
            </a:r>
            <a:r>
              <a:rPr lang="en-US" sz="1600" dirty="0"/>
              <a:t>-polarimetry with current and future high-resolution telescopes: </a:t>
            </a:r>
          </a:p>
          <a:p>
            <a:pPr algn="ctr"/>
            <a:r>
              <a:rPr lang="en-US" sz="1600" dirty="0"/>
              <a:t>lessons learned and ways forward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75624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3136576" name="Title 1"/>
          <p:cNvSpPr>
            <a:spLocks noGrp="1"/>
          </p:cNvSpPr>
          <p:nvPr>
            <p:ph type="title"/>
          </p:nvPr>
        </p:nvSpPr>
        <p:spPr bwMode="auto">
          <a:xfrm>
            <a:off x="838198" y="0"/>
            <a:ext cx="9074226" cy="10592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Upcoming : IBIS 2.0 to THEMIS </a:t>
            </a:r>
            <a:endParaRPr sz="3600" dirty="0"/>
          </a:p>
        </p:txBody>
      </p:sp>
      <p:sp>
        <p:nvSpPr>
          <p:cNvPr id="304359756" name="Content Placeholder 2"/>
          <p:cNvSpPr>
            <a:spLocks noGrp="1"/>
          </p:cNvSpPr>
          <p:nvPr/>
        </p:nvSpPr>
        <p:spPr bwMode="auto">
          <a:xfrm>
            <a:off x="183339" y="1263314"/>
            <a:ext cx="6776757" cy="309634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2003-2019: running at the Dunn solar tower (DST) ~100 papers based on IBIS over 15 years</a:t>
            </a:r>
          </a:p>
          <a:p>
            <a:pPr>
              <a:spcBef>
                <a:spcPts val="600"/>
              </a:spcBef>
              <a:defRPr/>
            </a:pP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Upgraded IBIS looking for suitable telescope since 2019</a:t>
            </a: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TAO performance attractive for IBIS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THEMIS has no equivalent instrumental mode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en-US" sz="2000" b="0" i="0" u="none" strike="noStrike" cap="none" spc="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Memorandum of Understanding signed between INAF and CNRS in winter 2024-2025</a:t>
            </a:r>
          </a:p>
          <a:p>
            <a:pPr>
              <a:spcBef>
                <a:spcPts val="600"/>
              </a:spcBef>
              <a:defRPr/>
            </a:pPr>
            <a:r>
              <a:rPr lang="en-US" sz="2000" b="1" i="0" u="none" strike="noStrike" cap="none" spc="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Nov. 25: preparatory installation of optical bench</a:t>
            </a:r>
          </a:p>
          <a:p>
            <a:pPr>
              <a:spcBef>
                <a:spcPts val="600"/>
              </a:spcBef>
              <a:defRPr/>
            </a:pPr>
            <a:r>
              <a:rPr lang="en-US" sz="2000" b="1" i="0" u="none" strike="noStrike" cap="none" spc="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Spring 2026 : IBIS 2.0 installation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&amp;</a:t>
            </a:r>
            <a:r>
              <a:rPr lang="en-US" sz="2000" b="1" i="0" u="none" strike="noStrike" cap="none" spc="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commissioning.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263352" y="4683694"/>
            <a:ext cx="6336704" cy="1902863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>
              <a:spcBef>
                <a:spcPts val="600"/>
              </a:spcBef>
              <a:defRPr/>
            </a:pP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IBIS2.0 is an outstanding </a:t>
            </a:r>
            <a:r>
              <a:rPr lang="en-US" sz="2000" b="1" u="sng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synergic complement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of THEMIS long slit spectrograph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Foster and renew French-Italian scientific collaboration</a:t>
            </a:r>
            <a:r>
              <a:rPr lang="en-US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high-resolution solar physics,  beneficial at large for EU solar physics (e.g. EST)</a:t>
            </a:r>
          </a:p>
          <a:p>
            <a:pPr lvl="5">
              <a:spcBef>
                <a:spcPts val="600"/>
              </a:spcBef>
              <a:defRPr/>
            </a:pPr>
            <a:endParaRPr lang="en-US" sz="1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996885F-C0F8-4070-AC42-193AC15BFB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91" b="14679"/>
          <a:stretch/>
        </p:blipFill>
        <p:spPr bwMode="auto">
          <a:xfrm>
            <a:off x="8153400" y="74199"/>
            <a:ext cx="1654801" cy="910852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144F9E1-4056-40C4-AB98-74F09F5D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53035A-548C-43DF-B172-84420883B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r="9707"/>
          <a:stretch/>
        </p:blipFill>
        <p:spPr>
          <a:xfrm>
            <a:off x="6903928" y="1443335"/>
            <a:ext cx="2697733" cy="47579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A2C4CF-8E0B-4108-95CF-6D0ED859AF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24388"/>
          <a:stretch/>
        </p:blipFill>
        <p:spPr>
          <a:xfrm>
            <a:off x="9637698" y="1443335"/>
            <a:ext cx="2434966" cy="475797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9D23ED8-5110-416A-8B4F-FA7C6E5613DE}"/>
              </a:ext>
            </a:extLst>
          </p:cNvPr>
          <p:cNvSpPr txBox="1"/>
          <p:nvPr/>
        </p:nvSpPr>
        <p:spPr>
          <a:xfrm>
            <a:off x="10855181" y="6217225"/>
            <a:ext cx="121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Nov. 2025</a:t>
            </a:r>
          </a:p>
        </p:txBody>
      </p:sp>
    </p:spTree>
    <p:extLst>
      <p:ext uri="{BB962C8B-B14F-4D97-AF65-F5344CB8AC3E}">
        <p14:creationId xmlns:p14="http://schemas.microsoft.com/office/powerpoint/2010/main" val="15163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7D00B98-A0CC-4649-B7E1-79E6E10A5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51" r="6692"/>
          <a:stretch/>
        </p:blipFill>
        <p:spPr>
          <a:xfrm>
            <a:off x="7392144" y="5086015"/>
            <a:ext cx="3239835" cy="1444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124745"/>
            <a:ext cx="11665693" cy="518457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is now a competitive 21</a:t>
            </a: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telescope in the 1m-1.5m class with renewed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spectropolarimetric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capacities synergic  with existing infrastructure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the IBIS 2.0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-imager (spring 2026)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Funded science projects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hiring of early career researchers (1 PhD, 2 Postdocs) + 1 operator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shall strengthen French high res. solar phys. community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outreach tools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THEMIS website; Instagram account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for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(reduced)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campaign now open !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81BBA0C-42E1-4436-BA12-22B8C6C60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2" y="1928474"/>
            <a:ext cx="4738173" cy="15626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AB0522-BEBE-4F12-A6D7-98EBDFFEB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63" y="1928474"/>
            <a:ext cx="3903394" cy="161653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C064E4-E6E9-4C67-883B-9A634828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FE2C66F-39EC-4620-9B45-7F6D44DC2C8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4751" r="2640"/>
          <a:stretch/>
        </p:blipFill>
        <p:spPr>
          <a:xfrm>
            <a:off x="8899775" y="2021234"/>
            <a:ext cx="3239835" cy="291993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E6DF2B1-DFFC-4882-9AAB-990E2AE3F72C}"/>
              </a:ext>
            </a:extLst>
          </p:cNvPr>
          <p:cNvSpPr txBox="1"/>
          <p:nvPr/>
        </p:nvSpPr>
        <p:spPr>
          <a:xfrm>
            <a:off x="9303424" y="1736552"/>
            <a:ext cx="363333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Fe I Line (630 nm)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0F4469-2F5A-439E-8502-5E49A9D275B0}"/>
              </a:ext>
            </a:extLst>
          </p:cNvPr>
          <p:cNvSpPr txBox="1"/>
          <p:nvPr/>
        </p:nvSpPr>
        <p:spPr bwMode="auto">
          <a:xfrm>
            <a:off x="9098280" y="3413773"/>
            <a:ext cx="5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396BCE-3482-4E71-8D67-A863F45B84FA}"/>
              </a:ext>
            </a:extLst>
          </p:cNvPr>
          <p:cNvSpPr txBox="1"/>
          <p:nvPr/>
        </p:nvSpPr>
        <p:spPr bwMode="auto">
          <a:xfrm>
            <a:off x="9095654" y="2006920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4D2EE3-8F7B-4526-8C9F-0BD3783C1CAF}"/>
              </a:ext>
            </a:extLst>
          </p:cNvPr>
          <p:cNvSpPr txBox="1"/>
          <p:nvPr/>
        </p:nvSpPr>
        <p:spPr bwMode="auto">
          <a:xfrm>
            <a:off x="10728175" y="1982905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9D197AC-DD1D-4804-94CE-8BD2EDE16081}"/>
              </a:ext>
            </a:extLst>
          </p:cNvPr>
          <p:cNvSpPr txBox="1"/>
          <p:nvPr/>
        </p:nvSpPr>
        <p:spPr bwMode="auto">
          <a:xfrm>
            <a:off x="10728175" y="3413773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D6B5B2D-A508-40AA-BE9E-C9AA0EB1F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08" y="5013176"/>
            <a:ext cx="1469348" cy="14693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15C6D47-416F-4701-8BE2-A2F70307E3EE}"/>
              </a:ext>
            </a:extLst>
          </p:cNvPr>
          <p:cNvSpPr/>
          <p:nvPr/>
        </p:nvSpPr>
        <p:spPr>
          <a:xfrm>
            <a:off x="9303424" y="6331172"/>
            <a:ext cx="2903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https://www.themis.iac.es/</a:t>
            </a:r>
            <a:r>
              <a:rPr lang="en-US" dirty="0"/>
              <a:t> </a:t>
            </a:r>
            <a:endParaRPr lang="fr-FR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4E5774F-6A84-463C-97D1-B4D0FA2EF4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291" b="14679"/>
          <a:stretch/>
        </p:blipFill>
        <p:spPr bwMode="auto">
          <a:xfrm>
            <a:off x="8153400" y="74199"/>
            <a:ext cx="1654801" cy="9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43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9B176-8637-41E8-930F-45C9DF46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BF8742-9AEF-4D3C-91A9-56AD8E568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911571-E094-41C9-8421-60C45BE9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</p:spTree>
    <p:extLst>
      <p:ext uri="{BB962C8B-B14F-4D97-AF65-F5344CB8AC3E}">
        <p14:creationId xmlns:p14="http://schemas.microsoft.com/office/powerpoint/2010/main" val="363491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TAO linearized model of </a:t>
            </a:r>
            <a:r>
              <a:rPr lang="en-US" dirty="0" err="1"/>
              <a:t>wavefront</a:t>
            </a:r>
            <a:r>
              <a:rPr lang="en-US" dirty="0"/>
              <a:t> sensor data and </a:t>
            </a:r>
            <a:br>
              <a:rPr lang="en-US" dirty="0"/>
            </a:br>
            <a:r>
              <a:rPr lang="en-US" dirty="0"/>
              <a:t>        DM commands in the THEMIS 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906788" y="5157192"/>
                <a:ext cx="4761474" cy="100563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 is the </a:t>
                </a:r>
                <a:r>
                  <a:rPr lang="en-US" sz="2000" b="1" dirty="0"/>
                  <a:t>interaction matrix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 are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2000" dirty="0"/>
                  <a:t>open loop data 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6788" y="5157192"/>
                <a:ext cx="4761474" cy="1005633"/>
              </a:xfrm>
              <a:blipFill>
                <a:blip r:embed="rId2"/>
                <a:stretch>
                  <a:fillRect l="-128" t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277649" y="1772469"/>
            <a:ext cx="5759419" cy="1933120"/>
            <a:chOff x="3206967" y="1629510"/>
            <a:chExt cx="5759419" cy="1933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606086" y="2408348"/>
                  <a:ext cx="48463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rgbClr val="FF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>
                                    <a:solidFill>
                                      <a:srgbClr val="FF33CC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FF33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086" y="2408348"/>
                  <a:ext cx="4846363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4894533" y="1629511"/>
              <a:ext cx="1134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Actual </a:t>
              </a:r>
            </a:p>
            <a:p>
              <a:pPr algn="ctr"/>
              <a:r>
                <a:rPr lang="en-US" dirty="0" err="1"/>
                <a:t>wavefront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27188" y="3171318"/>
              <a:ext cx="2370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 influence matrix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06967" y="1773637"/>
              <a:ext cx="1171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WFS  data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036" y="1629510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33CC"/>
                  </a:solidFill>
                </a:rPr>
                <a:t>Actuator</a:t>
              </a:r>
            </a:p>
            <a:p>
              <a:pPr algn="ctr"/>
              <a:r>
                <a:rPr lang="en-US" b="1" dirty="0">
                  <a:solidFill>
                    <a:srgbClr val="FF33CC"/>
                  </a:solidFill>
                </a:rPr>
                <a:t>commands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04126" y="1686062"/>
              <a:ext cx="1462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… some noise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7447" y="3193298"/>
              <a:ext cx="2312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Sensor linear response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820065" y="2254419"/>
              <a:ext cx="43182" cy="26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398366" y="2294238"/>
              <a:ext cx="43182" cy="26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848133" y="2239779"/>
              <a:ext cx="43182" cy="26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8028449" y="2111946"/>
              <a:ext cx="86027" cy="3175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6477044" y="2990763"/>
              <a:ext cx="194212" cy="2697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4896467" y="2981565"/>
              <a:ext cx="97106" cy="2881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88129" y="4221088"/>
                <a:ext cx="11423103" cy="723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{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 . 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𝐶𝑜𝑣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29" y="4221088"/>
                <a:ext cx="11423103" cy="723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5629636" y="5013176"/>
                <a:ext cx="6591994" cy="11421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are </a:t>
                </a:r>
                <a:r>
                  <a:rPr lang="en-US" sz="2000" dirty="0">
                    <a:solidFill>
                      <a:schemeClr val="tx1"/>
                    </a:solidFill>
                  </a:rPr>
                  <a:t>loop parameters to enforce  spatial regularization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is a loop parameter to impose  temporal continuity </a:t>
                </a:r>
              </a:p>
            </p:txBody>
          </p:sp>
        </mc:Choice>
        <mc:Fallback xmlns="">
          <p:sp>
            <p:nvSpPr>
              <p:cNvPr id="2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636" y="5013176"/>
                <a:ext cx="6591994" cy="1142133"/>
              </a:xfrm>
              <a:prstGeom prst="rect">
                <a:avLst/>
              </a:prstGeom>
              <a:blipFill>
                <a:blip r:embed="rId5"/>
                <a:stretch>
                  <a:fillRect l="-924" t="-5319" b="-5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6037068" y="1424589"/>
            <a:ext cx="6038796" cy="1660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represented in the basis of influence functions of the DM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to solve an inverse problem (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argmin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 at each step (all terms may change with time), in real-time (~1kHz)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4267" y="2994680"/>
            <a:ext cx="598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Thiebaut</a:t>
            </a:r>
            <a:r>
              <a:rPr lang="en-US" b="1" dirty="0">
                <a:solidFill>
                  <a:srgbClr val="7030A0"/>
                </a:solidFill>
              </a:rPr>
              <a:t>, E., Tallon, M. et al,  SPIE proceedings 2022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F75C893-162F-49D7-9C93-2CD9F8870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" y="5965079"/>
            <a:ext cx="1359297" cy="902587"/>
          </a:xfrm>
          <a:prstGeom prst="rect">
            <a:avLst/>
          </a:prstGeom>
        </p:spPr>
      </p:pic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42F6FE6-6E27-4673-9459-65A9C999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</p:spTree>
    <p:extLst>
      <p:ext uri="{BB962C8B-B14F-4D97-AF65-F5344CB8AC3E}">
        <p14:creationId xmlns:p14="http://schemas.microsoft.com/office/powerpoint/2010/main" val="116004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THEMIS new polarimetric analysis scheme - 1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38" t="6355" r="6104"/>
          <a:stretch/>
        </p:blipFill>
        <p:spPr>
          <a:xfrm>
            <a:off x="433876" y="1867168"/>
            <a:ext cx="4617359" cy="210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924" y="1430172"/>
            <a:ext cx="4909110" cy="2776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068" y="4092382"/>
            <a:ext cx="4606924" cy="25881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4863" y="3752446"/>
            <a:ext cx="4040636" cy="1084274"/>
            <a:chOff x="604260" y="4556822"/>
            <a:chExt cx="4040636" cy="10842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682027" y="4896759"/>
                  <a:ext cx="1675235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e>
                                      <m: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2027" y="4896759"/>
                  <a:ext cx="1675235" cy="7159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350391" y="4896758"/>
                  <a:ext cx="1675235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r>
                          <a:rPr lang="en-US" sz="110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0391" y="4896758"/>
                  <a:ext cx="1675235" cy="7159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969661" y="4896758"/>
                  <a:ext cx="1675235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sz="110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9661" y="4896758"/>
                  <a:ext cx="1675235" cy="7159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2543116" y="4585632"/>
              <a:ext cx="1265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modulation (QW)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04260" y="4868384"/>
                  <a:ext cx="1117600" cy="7727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2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2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1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60" y="4868384"/>
                  <a:ext cx="1117600" cy="77271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984066" y="4556822"/>
              <a:ext cx="514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Input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87160" y="3428309"/>
            <a:ext cx="2464719" cy="2793220"/>
            <a:chOff x="4999775" y="3744499"/>
            <a:chExt cx="2464719" cy="2793220"/>
          </a:xfrm>
        </p:grpSpPr>
        <p:sp>
          <p:nvSpPr>
            <p:cNvPr id="9" name="TextBox 8"/>
            <p:cNvSpPr txBox="1"/>
            <p:nvPr/>
          </p:nvSpPr>
          <p:spPr>
            <a:xfrm>
              <a:off x="5299991" y="3744499"/>
              <a:ext cx="216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Dual-beam (single </a:t>
              </a:r>
              <a:r>
                <a:rPr lang="en-US" sz="1200" i="1" dirty="0" err="1"/>
                <a:t>Savart</a:t>
              </a:r>
              <a:r>
                <a:rPr lang="en-US" sz="1200" i="1" dirty="0"/>
                <a:t> plate)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000330" y="4023556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1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0330" y="4023556"/>
                  <a:ext cx="1382468" cy="7159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815035" y="4023555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  <m:eqArr>
                                    <m:eqArrPr>
                                      <m:ctrlPr>
                                        <a:rPr lang="en-US" sz="11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5035" y="4023555"/>
                  <a:ext cx="1382468" cy="7159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999775" y="4741578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9775" y="4741578"/>
                  <a:ext cx="1382468" cy="7159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814480" y="4741577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480" y="4741577"/>
                  <a:ext cx="1382468" cy="7159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999775" y="5502383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9775" y="5502383"/>
                  <a:ext cx="1382468" cy="7159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814480" y="5500947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  <m:eqArr>
                                    <m:eqArrPr>
                                      <m:ctrlPr>
                                        <a:rPr lang="en-US" sz="11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480" y="5500947"/>
                  <a:ext cx="1382468" cy="7159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Arc 22"/>
            <p:cNvSpPr/>
            <p:nvPr/>
          </p:nvSpPr>
          <p:spPr>
            <a:xfrm rot="10800000">
              <a:off x="5425565" y="5823190"/>
              <a:ext cx="914400" cy="437126"/>
            </a:xfrm>
            <a:prstGeom prst="arc">
              <a:avLst>
                <a:gd name="adj1" fmla="val 10835128"/>
                <a:gd name="adj2" fmla="val 0"/>
              </a:avLst>
            </a:prstGeom>
            <a:ln>
              <a:solidFill>
                <a:srgbClr val="FF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5392788" y="5036177"/>
              <a:ext cx="914400" cy="437126"/>
            </a:xfrm>
            <a:prstGeom prst="arc">
              <a:avLst>
                <a:gd name="adj1" fmla="val 10835128"/>
                <a:gd name="adj2" fmla="val 0"/>
              </a:avLst>
            </a:prstGeom>
            <a:ln>
              <a:solidFill>
                <a:srgbClr val="FF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800000">
              <a:off x="5417718" y="4330037"/>
              <a:ext cx="914400" cy="437126"/>
            </a:xfrm>
            <a:prstGeom prst="arc">
              <a:avLst>
                <a:gd name="adj1" fmla="val 10835128"/>
                <a:gd name="adj2" fmla="val 0"/>
              </a:avLst>
            </a:prstGeom>
            <a:ln>
              <a:solidFill>
                <a:srgbClr val="FF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99991" y="6260720"/>
              <a:ext cx="1245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C0000"/>
                  </a:solidFill>
                </a:rPr>
                <a:t>Beam exchange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787956" y="6074720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“DSBS”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50525" y="3583169"/>
            <a:ext cx="161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“Beam Splitter”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63" y="1167827"/>
            <a:ext cx="72840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Full-Stokes analyzer (An4) located at the F1 prime focus, delivering dual-beam polarimetry with beam exchange. </a:t>
            </a:r>
          </a:p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04863" y="4948493"/>
            <a:ext cx="38651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Double Savart plates: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generate the dual beam feature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then superimpose both beams: behave as one, differing only by their linear polarization state. </a:t>
            </a:r>
          </a:p>
        </p:txBody>
      </p:sp>
      <p:sp>
        <p:nvSpPr>
          <p:cNvPr id="30" name="Espace réservé du pied de page 29">
            <a:extLst>
              <a:ext uri="{FF2B5EF4-FFF2-40B4-BE49-F238E27FC236}">
                <a16:creationId xmlns:a16="http://schemas.microsoft.com/office/drawing/2014/main" id="{756DC7E1-A50F-4D8F-BF08-747C49EF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</p:spTree>
    <p:extLst>
      <p:ext uri="{BB962C8B-B14F-4D97-AF65-F5344CB8AC3E}">
        <p14:creationId xmlns:p14="http://schemas.microsoft.com/office/powerpoint/2010/main" val="2396421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THEMIS new polarimetric analysis scheme - 2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85" t="3114" r="26370" b="5416"/>
          <a:stretch/>
        </p:blipFill>
        <p:spPr>
          <a:xfrm>
            <a:off x="623392" y="2689574"/>
            <a:ext cx="7410008" cy="383577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9024" y="1133029"/>
            <a:ext cx="11521676" cy="1647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Thanks to THEMIS “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polarization friendly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 new optical path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geometry of the elevation axis, field rotator, coatings)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polarizer output can travel through the telescope and reach the spectrograph cameras “minimally perturbed”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in front of each of the spectral cameras, a Wollaston prism splitter separates the superimposed beam into complementary Stokes components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form the spectral focal plane.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4127174-6B1D-461C-8763-B22551DC4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6520" r="7891" b="10506"/>
          <a:stretch/>
        </p:blipFill>
        <p:spPr>
          <a:xfrm rot="5400000">
            <a:off x="8055355" y="3245443"/>
            <a:ext cx="4046202" cy="2934464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0348E5-337B-4FF2-AB51-7183DAAD6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</p:spTree>
    <p:extLst>
      <p:ext uri="{BB962C8B-B14F-4D97-AF65-F5344CB8AC3E}">
        <p14:creationId xmlns:p14="http://schemas.microsoft.com/office/powerpoint/2010/main" val="122368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563B4-84AD-4958-8476-B8F16AD7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036"/>
            <a:ext cx="9505453" cy="944563"/>
          </a:xfrm>
        </p:spPr>
        <p:txBody>
          <a:bodyPr/>
          <a:lstStyle/>
          <a:p>
            <a:r>
              <a:rPr lang="en-US"/>
              <a:t>THEMIS Factsheet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A7CF2FF-9A38-430A-B637-5056ABC68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4"/>
          <a:stretch/>
        </p:blipFill>
        <p:spPr>
          <a:xfrm>
            <a:off x="0" y="2420888"/>
            <a:ext cx="5900791" cy="3594735"/>
          </a:xfrm>
          <a:prstGeom prst="roundRect">
            <a:avLst>
              <a:gd name="adj" fmla="val 277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1D32B950-4FE1-493F-BEFB-28C9ED93D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944" y="1052736"/>
            <a:ext cx="648072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en-US" altLang="fr-FR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  <a:r>
              <a:rPr lang="en-US" alt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telescope 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Designed by J. </a:t>
            </a:r>
            <a:r>
              <a:rPr lang="en-US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Rayrole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, P. Mein &amp; M. </a:t>
            </a:r>
            <a:r>
              <a:rPr lang="en-US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Semel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Located at Teide Observatory, Tenerife, Spain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fr-FR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 light in March 1996, &amp; commissioned in 1999</a:t>
            </a:r>
          </a:p>
          <a:p>
            <a:pPr lvl="1" indent="0" eaLnBrk="1" hangingPunct="1">
              <a:defRPr/>
            </a:pPr>
            <a:endParaRPr lang="en-US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1m-class solar telescope, with one the world “slowest” optical design: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Aperture: 92 cm ; Effective focal length: 57m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Effective focal ratio: f/62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60”x60” to 120”’x120” square field-of-view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endParaRPr lang="en-US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en-US" alt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 spectrograph (MTR2): ideal for high-spectral resolution </a:t>
            </a:r>
            <a:r>
              <a:rPr lang="en-US" alt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spectropolarimetry</a:t>
            </a:r>
            <a:r>
              <a:rPr lang="en-US" alt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14450" lvl="1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Working spectral range: 4000 - 11000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1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calibration free</a:t>
            </a:r>
          </a:p>
          <a:p>
            <a:pPr marL="1314450" lvl="1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Ultra-high spectral resolving power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: 		</a:t>
            </a:r>
          </a:p>
          <a:p>
            <a:pPr marL="1714500" lvl="2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altLang="fr-FR" dirty="0">
                <a:latin typeface="Arial" panose="020B0604020202020204" pitchFamily="34" charset="0"/>
                <a:cs typeface="Arial" panose="020B0604020202020204" pitchFamily="34" charset="0"/>
              </a:rPr>
              <a:t>R ~ 200 000 - 300 000</a:t>
            </a:r>
          </a:p>
          <a:p>
            <a:pPr marL="1314450" lvl="1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alt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observations of user-defined set of up to 6 spectral ranges</a:t>
            </a:r>
            <a:r>
              <a:rPr lang="pt-BR" alt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714500" lvl="2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altLang="fr-FR" dirty="0">
                <a:latin typeface="Arial" panose="020B0604020202020204" pitchFamily="34" charset="0"/>
                <a:cs typeface="Arial" panose="020B0604020202020204" pitchFamily="34" charset="0"/>
              </a:rPr>
              <a:t>~6-7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Å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range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~25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mÅ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1" indent="-571500" algn="just" eaLnBrk="1" hangingPunct="1">
              <a:buFont typeface="Arial" panose="020B0604020202020204" pitchFamily="34" charset="0"/>
              <a:buChar char="•"/>
              <a:defRPr/>
            </a:pPr>
            <a:endParaRPr lang="pt-BR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24CCFA-4C31-4CE2-8580-8D43B29487F8}"/>
              </a:ext>
            </a:extLst>
          </p:cNvPr>
          <p:cNvSpPr txBox="1"/>
          <p:nvPr/>
        </p:nvSpPr>
        <p:spPr>
          <a:xfrm>
            <a:off x="47328" y="1124744"/>
            <a:ext cx="5781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Very well-maintained but, </a:t>
            </a:r>
          </a:p>
          <a:p>
            <a:pPr algn="ctr"/>
            <a:r>
              <a:rPr lang="en-US" sz="2800" dirty="0"/>
              <a:t>be that at it may, </a:t>
            </a:r>
          </a:p>
          <a:p>
            <a:pPr algn="ctr"/>
            <a:r>
              <a:rPr lang="en-US" sz="2800" dirty="0"/>
              <a:t>a pre-AO 20</a:t>
            </a:r>
            <a:r>
              <a:rPr lang="en-US" sz="2800" baseline="30000" dirty="0"/>
              <a:t>th</a:t>
            </a:r>
            <a:r>
              <a:rPr lang="en-US" sz="2800" dirty="0"/>
              <a:t> century instrument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115D65-E879-430F-910B-5E26F3E3A61E}"/>
              </a:ext>
            </a:extLst>
          </p:cNvPr>
          <p:cNvSpPr txBox="1"/>
          <p:nvPr/>
        </p:nvSpPr>
        <p:spPr>
          <a:xfrm>
            <a:off x="551384" y="6021288"/>
            <a:ext cx="2140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THEMIS @ OT in June 2025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2E1E0A1-9E8E-4C6F-8847-1DCE6BB8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D735551-7A50-4753-9ACC-B5920CC78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/>
          <a:stretch/>
        </p:blipFill>
        <p:spPr>
          <a:xfrm>
            <a:off x="8904312" y="2168308"/>
            <a:ext cx="3180119" cy="174106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136512-EC68-4A87-A44A-218AABDD8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8" t="6355" r="6104"/>
          <a:stretch/>
        </p:blipFill>
        <p:spPr>
          <a:xfrm>
            <a:off x="8919198" y="3579290"/>
            <a:ext cx="2990537" cy="13653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1C99F7-3BAA-47CE-9022-B6A9881AD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" y="95615"/>
            <a:ext cx="2895475" cy="6667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87C95CC-FF72-4B63-BD57-5CCCC5713678}"/>
              </a:ext>
            </a:extLst>
          </p:cNvPr>
          <p:cNvSpPr/>
          <p:nvPr/>
        </p:nvSpPr>
        <p:spPr>
          <a:xfrm rot="21119529">
            <a:off x="93893" y="416421"/>
            <a:ext cx="1747503" cy="571998"/>
          </a:xfrm>
          <a:prstGeom prst="ellipse">
            <a:avLst/>
          </a:prstGeom>
          <a:solidFill>
            <a:srgbClr val="00B0F0">
              <a:alpha val="26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51C68F9-7B4C-41BA-80D1-B01705F6D69F}"/>
              </a:ext>
            </a:extLst>
          </p:cNvPr>
          <p:cNvSpPr/>
          <p:nvPr/>
        </p:nvSpPr>
        <p:spPr>
          <a:xfrm rot="6110574">
            <a:off x="1277305" y="2147257"/>
            <a:ext cx="936104" cy="2808313"/>
          </a:xfrm>
          <a:prstGeom prst="ellipse">
            <a:avLst/>
          </a:prstGeom>
          <a:solidFill>
            <a:srgbClr val="D60093">
              <a:alpha val="26000"/>
            </a:srgbClr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4619433E-A702-4278-ADA8-100F5AE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657" y="1341438"/>
            <a:ext cx="9000999" cy="4835525"/>
          </a:xfrm>
        </p:spPr>
        <p:txBody>
          <a:bodyPr/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has been widely renewed and redesigned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Thanks to EU funding: ~1M€ from 2 IAC-led SOLARNET programs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87D59DF-DA1A-4586-B43C-E1E0F3B84958}"/>
              </a:ext>
            </a:extLst>
          </p:cNvPr>
          <p:cNvSpPr/>
          <p:nvPr/>
        </p:nvSpPr>
        <p:spPr>
          <a:xfrm rot="8351023" flipV="1">
            <a:off x="-86045" y="4508661"/>
            <a:ext cx="1573124" cy="847328"/>
          </a:xfrm>
          <a:prstGeom prst="ellipse">
            <a:avLst/>
          </a:prstGeom>
          <a:solidFill>
            <a:srgbClr val="00B050">
              <a:alpha val="2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35ACCD-7453-4875-B019-4FEFF78D1585}"/>
              </a:ext>
            </a:extLst>
          </p:cNvPr>
          <p:cNvSpPr/>
          <p:nvPr/>
        </p:nvSpPr>
        <p:spPr>
          <a:xfrm rot="9859174" flipV="1">
            <a:off x="806543" y="4961623"/>
            <a:ext cx="2400226" cy="689720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23448C-352C-4DA0-A739-7C8E4E7896D9}"/>
              </a:ext>
            </a:extLst>
          </p:cNvPr>
          <p:cNvSpPr/>
          <p:nvPr/>
        </p:nvSpPr>
        <p:spPr>
          <a:xfrm rot="6451243">
            <a:off x="536915" y="1462036"/>
            <a:ext cx="788966" cy="2002069"/>
          </a:xfrm>
          <a:prstGeom prst="ellipse">
            <a:avLst/>
          </a:prstGeom>
          <a:solidFill>
            <a:srgbClr val="7030A0">
              <a:alpha val="26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956FCBA-816B-4511-9CF4-3FFF85358F5D}"/>
              </a:ext>
            </a:extLst>
          </p:cNvPr>
          <p:cNvSpPr txBox="1">
            <a:spLocks/>
          </p:cNvSpPr>
          <p:nvPr/>
        </p:nvSpPr>
        <p:spPr bwMode="auto">
          <a:xfrm>
            <a:off x="3041267" y="28576"/>
            <a:ext cx="687115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defTabSz="914400"/>
            <a:r>
              <a:rPr lang="en-US" dirty="0"/>
              <a:t>“Total makeover” : 2016 </a:t>
            </a:r>
            <a:r>
              <a:rPr lang="en-US" dirty="0">
                <a:sym typeface="Wingdings" panose="05000000000000000000" pitchFamily="2" charset="2"/>
              </a:rPr>
              <a:t> 2020</a:t>
            </a:r>
            <a:endParaRPr lang="fr-FR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4573761-1305-4009-81A3-74F070825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" r="1896" b="2382"/>
          <a:stretch/>
        </p:blipFill>
        <p:spPr bwMode="auto">
          <a:xfrm>
            <a:off x="10414466" y="5093824"/>
            <a:ext cx="1720535" cy="155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D3D88CF-B819-4ABD-8CE8-5DF848FD4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3" b="99097" l="23125" r="81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7" t="3830" r="17261"/>
          <a:stretch/>
        </p:blipFill>
        <p:spPr bwMode="auto">
          <a:xfrm>
            <a:off x="8819200" y="5002845"/>
            <a:ext cx="1943087" cy="174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space réservé du contenu 10">
            <a:extLst>
              <a:ext uri="{FF2B5EF4-FFF2-40B4-BE49-F238E27FC236}">
                <a16:creationId xmlns:a16="http://schemas.microsoft.com/office/drawing/2014/main" id="{A68DB0BE-F81C-4314-80AB-425BF5E1E489}"/>
              </a:ext>
            </a:extLst>
          </p:cNvPr>
          <p:cNvSpPr txBox="1">
            <a:spLocks/>
          </p:cNvSpPr>
          <p:nvPr/>
        </p:nvSpPr>
        <p:spPr bwMode="auto">
          <a:xfrm>
            <a:off x="2999656" y="2132856"/>
            <a:ext cx="583264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mirror re-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aluminising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(WHT &amp; THEMIS)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Adaptive Optics: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“classical” single-DM adaptive optics based on innovative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sensing and mirror commanding concepts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(AIRI@CRAL &amp; THEMIS)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Superimposed dual-beam polarimetric analysis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without field limitation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Semel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M., Lopez A., Le Men C. &amp; THEMIS)</a:t>
            </a:r>
            <a:endParaRPr lang="fr-FR" sz="2000" b="1" dirty="0">
              <a:solidFill>
                <a:srgbClr val="00B050"/>
              </a:solidFill>
            </a:endParaRPr>
          </a:p>
          <a:p>
            <a:pPr defTabSz="914400"/>
            <a:r>
              <a:rPr lang="en-US" sz="2000" b="1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“Polarization- friendly” complete redesign of the whole transfer optics (M3, M4 &amp; M5)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(Le Men, C. &amp; THEMIS)</a:t>
            </a:r>
          </a:p>
          <a:p>
            <a:pPr defTabSz="914400"/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de-</a:t>
            </a:r>
            <a:r>
              <a:rPr lang="fr-FR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rotator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(THEMIS)</a:t>
            </a:r>
          </a:p>
          <a:p>
            <a:pPr defTabSz="9144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new context, broadband and spectral cameras.</a:t>
            </a:r>
          </a:p>
          <a:p>
            <a:pPr defTabSz="914400"/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A6D7AAA-08B8-4A75-97DA-9FF5D3A9E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</p:spTree>
    <p:extLst>
      <p:ext uri="{BB962C8B-B14F-4D97-AF65-F5344CB8AC3E}">
        <p14:creationId xmlns:p14="http://schemas.microsoft.com/office/powerpoint/2010/main" val="24150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oaa-12975-with-without_b">
            <a:hlinkClick r:id="" action="ppaction://media"/>
            <a:extLst>
              <a:ext uri="{FF2B5EF4-FFF2-40B4-BE49-F238E27FC236}">
                <a16:creationId xmlns:a16="http://schemas.microsoft.com/office/drawing/2014/main" id="{87F31655-F9E2-45CF-9F45-48A7CF529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608" r="354" b="6549"/>
          <a:stretch/>
        </p:blipFill>
        <p:spPr bwMode="auto">
          <a:xfrm>
            <a:off x="6456039" y="3829795"/>
            <a:ext cx="5652826" cy="277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1" y="44450"/>
            <a:ext cx="9577065" cy="944563"/>
          </a:xfrm>
        </p:spPr>
        <p:txBody>
          <a:bodyPr/>
          <a:lstStyle/>
          <a:p>
            <a:r>
              <a:rPr lang="en-US" dirty="0"/>
              <a:t>THEMIS Adaptive Optics (TAO)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68" y="1124744"/>
            <a:ext cx="6372905" cy="542769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sub-aperture Shack-Hartmann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WFS</a:t>
            </a: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380×380 pixel WFS images,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Mikrotron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EoSens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4CXP detector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THEMIS-optical-path-compatible 16mm DM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actuators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ALPAO deformable mirror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 time correction (RTC)</a:t>
            </a: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Computer: CPU i7-4790K (Q2’14) at 4.2 GHz,  4 cores, up to 50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Gflops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/core with AVX2 + FMA instructions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pPr lvl="1"/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 AO loop on the Sun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started from scratch mid-2016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Dec.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lvl="1"/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 software running in CPU @1250 Hz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(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winter 2025-2026): unsupervised AO system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optimal correction whatever the conditions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inferred seeing conditions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FD6DFA-8841-4447-A16C-2433B8654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62" y="106812"/>
            <a:ext cx="1359297" cy="9025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E00C3A00-BFB3-4EA1-8BE7-1AC3366B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t="21133" b="29237"/>
          <a:stretch>
            <a:fillRect/>
          </a:stretch>
        </p:blipFill>
        <p:spPr bwMode="auto">
          <a:xfrm>
            <a:off x="8616279" y="1124744"/>
            <a:ext cx="3486052" cy="224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5">
            <a:extLst>
              <a:ext uri="{FF2B5EF4-FFF2-40B4-BE49-F238E27FC236}">
                <a16:creationId xmlns:a16="http://schemas.microsoft.com/office/drawing/2014/main" id="{01AF59B0-420D-49BA-B9F2-DB6B4835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903" y="1179829"/>
            <a:ext cx="1908705" cy="190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64">
            <a:extLst>
              <a:ext uri="{FF2B5EF4-FFF2-40B4-BE49-F238E27FC236}">
                <a16:creationId xmlns:a16="http://schemas.microsoft.com/office/drawing/2014/main" id="{76BF8F51-6CE5-4235-A5C8-AA6686030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574" y="3121804"/>
            <a:ext cx="5646291" cy="523220"/>
          </a:xfrm>
          <a:prstGeom prst="rect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1400" b="1" dirty="0"/>
              <a:t>TAO geometry with a combination of DM/</a:t>
            </a:r>
            <a:r>
              <a:rPr lang="en-US" altLang="fr-FR" sz="1400" b="1" dirty="0" err="1"/>
              <a:t>wavefront</a:t>
            </a:r>
            <a:r>
              <a:rPr lang="en-US" altLang="fr-FR" sz="1400" b="1" dirty="0"/>
              <a:t> sensor set up in 'Fried configuration' with a spacing number of 10</a:t>
            </a:r>
            <a:endParaRPr lang="fr-FR" altLang="fr-FR" sz="14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1CE54F-5C6B-44A1-909C-425B2801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439C25-AC70-448E-8526-E110226143AB}"/>
              </a:ext>
            </a:extLst>
          </p:cNvPr>
          <p:cNvSpPr txBox="1"/>
          <p:nvPr/>
        </p:nvSpPr>
        <p:spPr>
          <a:xfrm>
            <a:off x="7721806" y="3817752"/>
            <a:ext cx="316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>
                <a:cs typeface="Arial" panose="020B0604020202020204" pitchFamily="34" charset="0"/>
              </a:rPr>
              <a:t>NOAA 12975 on 2022/03/31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82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" y="1124744"/>
            <a:ext cx="5741039" cy="574103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1664" y="1218887"/>
            <a:ext cx="4573743" cy="3354925"/>
            <a:chOff x="5004487" y="834017"/>
            <a:chExt cx="4573743" cy="33549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8" t="49626" r="35327" b="38360"/>
            <a:stretch/>
          </p:blipFill>
          <p:spPr>
            <a:xfrm>
              <a:off x="6835126" y="834017"/>
              <a:ext cx="2743104" cy="249373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5004487" y="3509573"/>
              <a:ext cx="679622" cy="679368"/>
            </a:xfrm>
            <a:prstGeom prst="rect">
              <a:avLst/>
            </a:prstGeom>
            <a:noFill/>
            <a:ln w="63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cxnSpLocks/>
            </p:cNvCxnSpPr>
            <p:nvPr/>
          </p:nvCxnSpPr>
          <p:spPr>
            <a:xfrm flipV="1">
              <a:off x="5004487" y="834017"/>
              <a:ext cx="1855020" cy="26755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cxnSpLocks/>
            </p:cNvCxnSpPr>
            <p:nvPr/>
          </p:nvCxnSpPr>
          <p:spPr>
            <a:xfrm flipV="1">
              <a:off x="5684109" y="3327747"/>
              <a:ext cx="3894121" cy="8611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re 10">
            <a:extLst>
              <a:ext uri="{FF2B5EF4-FFF2-40B4-BE49-F238E27FC236}">
                <a16:creationId xmlns:a16="http://schemas.microsoft.com/office/drawing/2014/main" id="{21C74D69-66B3-4087-BCA6-70FD5BCB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4450"/>
            <a:ext cx="10515600" cy="944563"/>
          </a:xfrm>
        </p:spPr>
        <p:txBody>
          <a:bodyPr/>
          <a:lstStyle/>
          <a:p>
            <a:r>
              <a:rPr lang="en-US" dirty="0"/>
              <a:t>THEMIS at diffraction limit: NOAA 12975</a:t>
            </a:r>
            <a:endParaRPr lang="fr-FR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1B606D98-3BC3-4F47-987A-D0AF7252190C}"/>
              </a:ext>
            </a:extLst>
          </p:cNvPr>
          <p:cNvSpPr txBox="1">
            <a:spLocks/>
          </p:cNvSpPr>
          <p:nvPr/>
        </p:nvSpPr>
        <p:spPr bwMode="auto">
          <a:xfrm>
            <a:off x="6417613" y="3894443"/>
            <a:ext cx="5511036" cy="283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176213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57300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6097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0669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5241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9813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4385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Broadband Imaging (BBI)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NOAA 12975 on 2022/03/31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Observed @ ~630nm ; 1nm broadband red filter </a:t>
            </a: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55”x55” FOV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100 BBI acquisition @ 40 images/s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Knox-Thompson (speckle) image post processing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0.17’’ resolution (0.035”/pixel) near THEMIS theoretical diffraction limit of 0.15”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kern="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A12B235-E364-4716-8A0F-38D438785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02" y="1124744"/>
            <a:ext cx="4408624" cy="261616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F21B648-3DD8-4CCB-9020-E8728BC5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</p:spTree>
    <p:extLst>
      <p:ext uri="{BB962C8B-B14F-4D97-AF65-F5344CB8AC3E}">
        <p14:creationId xmlns:p14="http://schemas.microsoft.com/office/powerpoint/2010/main" val="3664773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7EB23E3-ABAC-45FE-ADB9-8B4105CF9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63825"/>
            <a:ext cx="3096345" cy="309634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F804764-4303-45AA-80E7-67A16A2BF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47922" r="47383"/>
          <a:stretch/>
        </p:blipFill>
        <p:spPr>
          <a:xfrm>
            <a:off x="462190" y="4289514"/>
            <a:ext cx="2876637" cy="257243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B76C699-D1F6-4547-9D89-6834B6418084}"/>
              </a:ext>
            </a:extLst>
          </p:cNvPr>
          <p:cNvSpPr txBox="1"/>
          <p:nvPr/>
        </p:nvSpPr>
        <p:spPr>
          <a:xfrm>
            <a:off x="335360" y="1178195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TAO Off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1" y="44450"/>
            <a:ext cx="9577065" cy="944563"/>
          </a:xfrm>
        </p:spPr>
        <p:txBody>
          <a:bodyPr/>
          <a:lstStyle/>
          <a:p>
            <a:r>
              <a:rPr lang="en-US" dirty="0"/>
              <a:t>THEMIS Adaptive Optics (TAO): </a:t>
            </a:r>
            <a:r>
              <a:rPr lang="en-US" sz="2400" dirty="0"/>
              <a:t>results on granulation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4741FF-DC8D-4695-9521-4066F1A2D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145917"/>
            <a:ext cx="8456007" cy="3501926"/>
          </a:xfrm>
          <a:prstGeom prst="rect">
            <a:avLst/>
          </a:prstGeom>
        </p:spPr>
      </p:pic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D12C864F-6C12-4DAB-8D43-865CF234A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720" y="4600396"/>
            <a:ext cx="8616280" cy="1996956"/>
          </a:xfrm>
        </p:spPr>
        <p:txBody>
          <a:bodyPr/>
          <a:lstStyle/>
          <a:p>
            <a:r>
              <a:rPr lang="fr-FR" sz="2000" b="1" dirty="0">
                <a:solidFill>
                  <a:srgbClr val="C00000"/>
                </a:solidFill>
              </a:rPr>
              <a:t>TAO </a:t>
            </a:r>
            <a:r>
              <a:rPr lang="fr-FR" sz="2000" b="1" dirty="0" err="1">
                <a:solidFill>
                  <a:srgbClr val="C00000"/>
                </a:solidFill>
              </a:rPr>
              <a:t>permits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significant</a:t>
            </a:r>
            <a:r>
              <a:rPr lang="fr-FR" sz="2000" b="1" dirty="0">
                <a:solidFill>
                  <a:srgbClr val="C00000"/>
                </a:solidFill>
              </a:rPr>
              <a:t> quantitative image </a:t>
            </a:r>
            <a:r>
              <a:rPr lang="fr-FR" sz="2000" b="1" dirty="0" err="1">
                <a:solidFill>
                  <a:srgbClr val="C00000"/>
                </a:solidFill>
              </a:rPr>
              <a:t>quality</a:t>
            </a:r>
            <a:r>
              <a:rPr lang="fr-FR" sz="2000" b="1" dirty="0">
                <a:solidFill>
                  <a:srgbClr val="C00000"/>
                </a:solidFill>
              </a:rPr>
              <a:t> gain:</a:t>
            </a:r>
          </a:p>
          <a:p>
            <a:pPr lvl="1"/>
            <a:r>
              <a:rPr lang="fr-FR" sz="2000" b="1" dirty="0">
                <a:solidFill>
                  <a:srgbClr val="C00000"/>
                </a:solidFill>
              </a:rPr>
              <a:t>in effective seeing</a:t>
            </a:r>
            <a:r>
              <a:rPr lang="fr-FR" sz="2000" dirty="0"/>
              <a:t>: </a:t>
            </a:r>
            <a:r>
              <a:rPr lang="fr-FR" sz="1800" dirty="0" err="1"/>
              <a:t>Fried's</a:t>
            </a:r>
            <a:r>
              <a:rPr lang="fr-FR" sz="1800" dirty="0"/>
              <a:t> </a:t>
            </a:r>
            <a:r>
              <a:rPr lang="fr-FR" sz="1800" dirty="0" err="1"/>
              <a:t>coherence</a:t>
            </a:r>
            <a:r>
              <a:rPr lang="fr-FR" sz="1800" dirty="0"/>
              <a:t> </a:t>
            </a:r>
            <a:r>
              <a:rPr lang="fr-FR" sz="1800" dirty="0" err="1"/>
              <a:t>length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r</a:t>
            </a:r>
            <a:r>
              <a:rPr lang="fr-FR" sz="1800" baseline="-25000" dirty="0"/>
              <a:t>0</a:t>
            </a:r>
            <a:r>
              <a:rPr lang="fr-FR" sz="1800" dirty="0"/>
              <a:t>~7cm (ave. seeing)</a:t>
            </a:r>
          </a:p>
          <a:p>
            <a:pPr lvl="2"/>
            <a:r>
              <a:rPr lang="fr-FR" sz="1800" dirty="0"/>
              <a:t>~25cm at TAO focus </a:t>
            </a:r>
          </a:p>
          <a:p>
            <a:pPr lvl="2"/>
            <a:r>
              <a:rPr lang="fr-FR" sz="1800" dirty="0"/>
              <a:t>~17cm on </a:t>
            </a:r>
            <a:r>
              <a:rPr lang="fr-FR" sz="1800" dirty="0" err="1"/>
              <a:t>rest</a:t>
            </a:r>
            <a:r>
              <a:rPr lang="fr-FR" sz="1800" dirty="0"/>
              <a:t> of FOV, </a:t>
            </a:r>
            <a:r>
              <a:rPr lang="fr-FR" sz="1800" dirty="0" err="1"/>
              <a:t>away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</a:t>
            </a:r>
            <a:r>
              <a:rPr lang="fr-FR" sz="1800" dirty="0" err="1"/>
              <a:t>isoplanatic</a:t>
            </a:r>
            <a:r>
              <a:rPr lang="fr-FR" sz="1800" dirty="0"/>
              <a:t> patch   </a:t>
            </a:r>
          </a:p>
          <a:p>
            <a:pPr lvl="1"/>
            <a:r>
              <a:rPr lang="fr-FR" sz="2000" b="1" dirty="0">
                <a:solidFill>
                  <a:srgbClr val="C00000"/>
                </a:solidFill>
              </a:rPr>
              <a:t>in granulation </a:t>
            </a:r>
            <a:r>
              <a:rPr lang="fr-FR" sz="2000" b="1" dirty="0" err="1">
                <a:solidFill>
                  <a:srgbClr val="C00000"/>
                </a:solidFill>
              </a:rPr>
              <a:t>contrast</a:t>
            </a:r>
            <a:r>
              <a:rPr lang="fr-FR" sz="2000" dirty="0"/>
              <a:t>: </a:t>
            </a:r>
            <a:r>
              <a:rPr lang="fr-FR" sz="1800" dirty="0" err="1"/>
              <a:t>from</a:t>
            </a:r>
            <a:r>
              <a:rPr lang="fr-FR" sz="1800" dirty="0"/>
              <a:t> ~1-2% (</a:t>
            </a:r>
            <a:r>
              <a:rPr lang="fr-FR" sz="1800" dirty="0" err="1"/>
              <a:t>bad</a:t>
            </a:r>
            <a:r>
              <a:rPr lang="fr-FR" sz="1800" dirty="0"/>
              <a:t> seeing)</a:t>
            </a:r>
          </a:p>
          <a:p>
            <a:pPr lvl="2"/>
            <a:r>
              <a:rPr lang="fr-FR" sz="1800" dirty="0"/>
              <a:t>to ~10% (</a:t>
            </a:r>
            <a:r>
              <a:rPr lang="fr-FR" sz="1800" dirty="0" err="1"/>
              <a:t>with</a:t>
            </a:r>
            <a:r>
              <a:rPr lang="fr-FR" sz="1800" dirty="0"/>
              <a:t> image reconstruction)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66EA452-1B02-499F-8AE8-52CCE0FB0481}"/>
              </a:ext>
            </a:extLst>
          </p:cNvPr>
          <p:cNvGrpSpPr/>
          <p:nvPr/>
        </p:nvGrpSpPr>
        <p:grpSpPr>
          <a:xfrm>
            <a:off x="335360" y="1169067"/>
            <a:ext cx="3102570" cy="5693423"/>
            <a:chOff x="335360" y="1169067"/>
            <a:chExt cx="3102570" cy="5693423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92B14DAA-A6C3-4EA5-AF54-B37D5C3D3FB7}"/>
                </a:ext>
              </a:extLst>
            </p:cNvPr>
            <p:cNvGrpSpPr/>
            <p:nvPr/>
          </p:nvGrpSpPr>
          <p:grpSpPr>
            <a:xfrm>
              <a:off x="341585" y="1169067"/>
              <a:ext cx="3096345" cy="5693423"/>
              <a:chOff x="341585" y="1169067"/>
              <a:chExt cx="3096345" cy="5693423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855CC567-50D3-4104-94AF-CC563B4C59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2" t="47922" r="48067"/>
              <a:stretch/>
            </p:blipFill>
            <p:spPr>
              <a:xfrm>
                <a:off x="462190" y="4294004"/>
                <a:ext cx="2876637" cy="2568486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E3B99671-600C-417D-946D-373A18A32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85" y="1169067"/>
                <a:ext cx="3096345" cy="3096345"/>
              </a:xfrm>
              <a:prstGeom prst="rect">
                <a:avLst/>
              </a:prstGeom>
            </p:spPr>
          </p:pic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C5BB420-C0FC-45F9-AB22-183D6EC816F3}"/>
                </a:ext>
              </a:extLst>
            </p:cNvPr>
            <p:cNvSpPr txBox="1"/>
            <p:nvPr/>
          </p:nvSpPr>
          <p:spPr>
            <a:xfrm>
              <a:off x="335360" y="1189222"/>
              <a:ext cx="1001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TAO on</a:t>
              </a:r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92A9BC-8C34-4225-8A09-C442685C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BE9660-64DC-46EA-9C91-DD0AED929BA8}"/>
              </a:ext>
            </a:extLst>
          </p:cNvPr>
          <p:cNvSpPr txBox="1"/>
          <p:nvPr/>
        </p:nvSpPr>
        <p:spPr>
          <a:xfrm>
            <a:off x="803360" y="446317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</a:t>
            </a:r>
            <a:r>
              <a:rPr lang="fr-FR" baseline="-25000" dirty="0"/>
              <a:t>0</a:t>
            </a:r>
            <a:r>
              <a:rPr lang="fr-FR" dirty="0"/>
              <a:t>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837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THEMIS polarization analysis</a:t>
            </a:r>
          </a:p>
        </p:txBody>
      </p:sp>
      <p:pic>
        <p:nvPicPr>
          <p:cNvPr id="4" name="calpol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07" r="7510" b="4305"/>
          <a:stretch/>
        </p:blipFill>
        <p:spPr>
          <a:xfrm>
            <a:off x="127458" y="1226002"/>
            <a:ext cx="4939065" cy="529934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159896" y="3098210"/>
                <a:ext cx="6904646" cy="3499142"/>
              </a:xfrm>
            </p:spPr>
            <p:txBody>
              <a:bodyPr lIns="36000" tIns="72000" rIns="36000" bIns="7200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THEMIS Mueller matrix:</a:t>
                </a:r>
              </a:p>
              <a:p>
                <a:pPr marL="0" marR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𝑻𝑯𝑬𝑴𝑰𝑺</m:t>
                          </m:r>
                        </m:sub>
                      </m:sSub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1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𝟎𝟎𝟎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𝟎𝟎𝟗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𝟎𝟎𝟑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𝟎𝟎𝟖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 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𝟖𝟖𝟓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𝟎𝟏𝟔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𝟎𝟑𝟑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𝟎𝟏𝟒</m:t>
                                </m:r>
                              </m:e>
                              <m:e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𝟒𝟑𝟔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𝟖𝟕𝟐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𝟎𝟑𝟑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𝟎𝟏𝟗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𝟒𝟏𝟓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𝟎𝟎𝟖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𝟖𝟕𝟑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457200" lv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Averaged over one full day</a:t>
                </a:r>
              </a:p>
              <a:p>
                <a:pPr marL="457200" lv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Includes changing elevation axis and field </a:t>
                </a:r>
                <a:r>
                  <a:rPr lang="en-US" sz="160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derotation</a:t>
                </a:r>
                <a:endParaRPr lang="en-US" sz="16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Quite constant along one day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THEMIS remains a strongly polarization-calibration-free telescope, ideal for excellent </a:t>
                </a:r>
                <a:r>
                  <a:rPr lang="en-US" sz="2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spectropolarimetric</a:t>
                </a: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measurements.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159896" y="3098210"/>
                <a:ext cx="6904646" cy="3499142"/>
              </a:xfrm>
              <a:blipFill>
                <a:blip r:embed="rId5"/>
                <a:stretch>
                  <a:fillRect l="-1589" b="-15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1F96BF-9B91-4AB3-97DE-E039C14AE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8BFE127-84B8-4D3F-A39D-B43DCE271465}"/>
              </a:ext>
            </a:extLst>
          </p:cNvPr>
          <p:cNvSpPr txBox="1">
            <a:spLocks/>
          </p:cNvSpPr>
          <p:nvPr/>
        </p:nvSpPr>
        <p:spPr bwMode="auto">
          <a:xfrm>
            <a:off x="5159896" y="1081988"/>
            <a:ext cx="4939065" cy="201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72000" rIns="36000" bIns="7200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“polarization friendly” 		AO-compatible optical path:</a:t>
            </a:r>
          </a:p>
          <a:p>
            <a:pPr marL="457200" lvl="1" defTabSz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Polarization units + double Savart plates @ F1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dual-beam with beam exchange. </a:t>
            </a:r>
          </a:p>
          <a:p>
            <a:pPr marL="457200" lvl="1" defTabSz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Wollaston prisms in front of spectral cameras: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complementary Stokes on camera FOV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83E068-BAA7-448C-9103-22883C522F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6520" r="7891" b="-1311"/>
          <a:stretch/>
        </p:blipFill>
        <p:spPr>
          <a:xfrm rot="5400000">
            <a:off x="9955133" y="1384608"/>
            <a:ext cx="2191049" cy="18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8D729-5EA7-41BF-8CDC-EE73D3A6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4450"/>
            <a:ext cx="9361437" cy="944563"/>
          </a:xfrm>
        </p:spPr>
        <p:txBody>
          <a:bodyPr/>
          <a:lstStyle/>
          <a:p>
            <a:r>
              <a:rPr lang="fr-FR" dirty="0"/>
              <a:t>Stokes </a:t>
            </a:r>
            <a:r>
              <a:rPr lang="fr-FR" dirty="0" err="1"/>
              <a:t>parameters</a:t>
            </a:r>
            <a:r>
              <a:rPr lang="fr-FR" dirty="0"/>
              <a:t> </a:t>
            </a:r>
            <a:r>
              <a:rPr lang="fr-FR" dirty="0" err="1"/>
              <a:t>maps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285657-EFFF-4478-929C-7BEA6EFD351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4751" r="2100"/>
          <a:stretch/>
        </p:blipFill>
        <p:spPr>
          <a:xfrm>
            <a:off x="8687763" y="3659748"/>
            <a:ext cx="3259196" cy="28875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F25DB0-0E0B-4940-BA69-E21B77BEA5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4751" r="2640"/>
          <a:stretch/>
        </p:blipFill>
        <p:spPr>
          <a:xfrm>
            <a:off x="5303912" y="3659748"/>
            <a:ext cx="3239835" cy="2865597"/>
          </a:xfrm>
          <a:prstGeom prst="rect">
            <a:avLst/>
          </a:prstGeom>
        </p:spPr>
      </p:pic>
      <p:pic>
        <p:nvPicPr>
          <p:cNvPr id="12" name="t011_b0303_sp_20250529_103016_s4">
            <a:hlinkClick r:id="" action="ppaction://media"/>
            <a:extLst>
              <a:ext uri="{FF2B5EF4-FFF2-40B4-BE49-F238E27FC236}">
                <a16:creationId xmlns:a16="http://schemas.microsoft.com/office/drawing/2014/main" id="{49201A50-0BC1-4AFC-AECE-1A3BF4A404F5}"/>
              </a:ext>
            </a:extLst>
          </p:cNvPr>
          <p:cNvPicPr preferRelativeResize="0"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28" y="2204864"/>
            <a:ext cx="4893568" cy="4248472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5D9C1A2-D1A8-4D72-9014-BF67F6A4780B}"/>
              </a:ext>
            </a:extLst>
          </p:cNvPr>
          <p:cNvSpPr txBox="1"/>
          <p:nvPr/>
        </p:nvSpPr>
        <p:spPr>
          <a:xfrm>
            <a:off x="8759771" y="3347700"/>
            <a:ext cx="3096344" cy="37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Continuum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AC3A58-B840-463C-B42B-7E7F10ED9834}"/>
              </a:ext>
            </a:extLst>
          </p:cNvPr>
          <p:cNvSpPr txBox="1"/>
          <p:nvPr/>
        </p:nvSpPr>
        <p:spPr>
          <a:xfrm>
            <a:off x="5375395" y="3342616"/>
            <a:ext cx="3096344" cy="37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Fe I Line center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7FB394-9386-4066-AA85-9F6377E7E527}"/>
              </a:ext>
            </a:extLst>
          </p:cNvPr>
          <p:cNvSpPr txBox="1"/>
          <p:nvPr/>
        </p:nvSpPr>
        <p:spPr>
          <a:xfrm>
            <a:off x="10307331" y="500035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No polar.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signal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D06E3E2-126E-4C7B-8675-1A231BF1C5B4}"/>
              </a:ext>
            </a:extLst>
          </p:cNvPr>
          <p:cNvCxnSpPr>
            <a:cxnSpLocks/>
          </p:cNvCxnSpPr>
          <p:nvPr/>
        </p:nvCxnSpPr>
        <p:spPr>
          <a:xfrm flipH="1">
            <a:off x="9477297" y="5387592"/>
            <a:ext cx="1227215" cy="3195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93B13F1-BF3E-4A87-8160-B38C9B0C118A}"/>
              </a:ext>
            </a:extLst>
          </p:cNvPr>
          <p:cNvCxnSpPr>
            <a:cxnSpLocks/>
          </p:cNvCxnSpPr>
          <p:nvPr/>
        </p:nvCxnSpPr>
        <p:spPr>
          <a:xfrm>
            <a:off x="11113045" y="5646690"/>
            <a:ext cx="167531" cy="3625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394F862-222C-470A-80B6-815799CF8513}"/>
              </a:ext>
            </a:extLst>
          </p:cNvPr>
          <p:cNvCxnSpPr>
            <a:cxnSpLocks/>
          </p:cNvCxnSpPr>
          <p:nvPr/>
        </p:nvCxnSpPr>
        <p:spPr>
          <a:xfrm flipV="1">
            <a:off x="10982655" y="4571707"/>
            <a:ext cx="297921" cy="5318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2E3F8F4-516E-41C8-BAE3-8C42D86E55E0}"/>
              </a:ext>
            </a:extLst>
          </p:cNvPr>
          <p:cNvSpPr txBox="1"/>
          <p:nvPr/>
        </p:nvSpPr>
        <p:spPr bwMode="auto">
          <a:xfrm>
            <a:off x="5545700" y="5018260"/>
            <a:ext cx="5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72A35EB-22A6-4906-8A3F-BC84D04EC6A5}"/>
              </a:ext>
            </a:extLst>
          </p:cNvPr>
          <p:cNvSpPr txBox="1"/>
          <p:nvPr/>
        </p:nvSpPr>
        <p:spPr bwMode="auto">
          <a:xfrm>
            <a:off x="5543074" y="3707740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B2B71A4-8CAA-48F1-8E35-B58A219B3E06}"/>
              </a:ext>
            </a:extLst>
          </p:cNvPr>
          <p:cNvSpPr txBox="1"/>
          <p:nvPr/>
        </p:nvSpPr>
        <p:spPr bwMode="auto">
          <a:xfrm>
            <a:off x="7175595" y="3683725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E31B306-5EE0-4EAC-BB4B-CFAC26FB0886}"/>
              </a:ext>
            </a:extLst>
          </p:cNvPr>
          <p:cNvSpPr txBox="1"/>
          <p:nvPr/>
        </p:nvSpPr>
        <p:spPr bwMode="auto">
          <a:xfrm>
            <a:off x="7175595" y="5018260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EA4D508-F8BB-4537-9B86-A757D0E9F269}"/>
              </a:ext>
            </a:extLst>
          </p:cNvPr>
          <p:cNvSpPr txBox="1">
            <a:spLocks/>
          </p:cNvSpPr>
          <p:nvPr/>
        </p:nvSpPr>
        <p:spPr>
          <a:xfrm>
            <a:off x="5137729" y="1259468"/>
            <a:ext cx="6934935" cy="2169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polarization signal now routinely measured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4D data array of 4 Stokes parameter (x, y,</a:t>
            </a:r>
            <a:r>
              <a:rPr 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 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S).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User-friendly software in development.</a:t>
            </a:r>
          </a:p>
          <a:p>
            <a:pPr lvl="2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goals : B maps with spatial resolution &lt; 0.5”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x10 area resolution improvement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E83CAA3-9075-42A0-AF50-6B64FBFD3A92}"/>
              </a:ext>
            </a:extLst>
          </p:cNvPr>
          <p:cNvSpPr txBox="1"/>
          <p:nvPr/>
        </p:nvSpPr>
        <p:spPr>
          <a:xfrm>
            <a:off x="535129" y="6456484"/>
            <a:ext cx="4114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NOAA 14100 ; 29/05/2025 10:30-10:50 UT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88B272-BBF6-4A78-9939-452B6E76135E}"/>
              </a:ext>
            </a:extLst>
          </p:cNvPr>
          <p:cNvSpPr txBox="1"/>
          <p:nvPr/>
        </p:nvSpPr>
        <p:spPr bwMode="auto">
          <a:xfrm>
            <a:off x="544734" y="4355812"/>
            <a:ext cx="5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962327-FBA9-492B-ADE2-9DBBA0673D9D}"/>
              </a:ext>
            </a:extLst>
          </p:cNvPr>
          <p:cNvSpPr txBox="1"/>
          <p:nvPr/>
        </p:nvSpPr>
        <p:spPr bwMode="auto">
          <a:xfrm>
            <a:off x="544734" y="2420888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2AA022-CD01-4416-B0D1-C78D9E77AB95}"/>
              </a:ext>
            </a:extLst>
          </p:cNvPr>
          <p:cNvSpPr txBox="1"/>
          <p:nvPr/>
        </p:nvSpPr>
        <p:spPr bwMode="auto">
          <a:xfrm>
            <a:off x="2855640" y="2420888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73C14CC-370F-4D0C-867A-B50A62667806}"/>
              </a:ext>
            </a:extLst>
          </p:cNvPr>
          <p:cNvSpPr txBox="1"/>
          <p:nvPr/>
        </p:nvSpPr>
        <p:spPr bwMode="auto">
          <a:xfrm>
            <a:off x="2802798" y="4315060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0856B3-9060-4B3D-8077-95F743AD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B94A0B-4F70-4301-9090-D6B3FBA346EE}"/>
              </a:ext>
            </a:extLst>
          </p:cNvPr>
          <p:cNvSpPr txBox="1"/>
          <p:nvPr/>
        </p:nvSpPr>
        <p:spPr>
          <a:xfrm>
            <a:off x="626285" y="1278386"/>
            <a:ext cx="3932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Stokes </a:t>
            </a:r>
            <a:r>
              <a:rPr lang="fr-FR" dirty="0" err="1"/>
              <a:t>map</a:t>
            </a:r>
            <a:r>
              <a:rPr lang="fr-FR" dirty="0"/>
              <a:t> </a:t>
            </a:r>
            <a:r>
              <a:rPr lang="fr-FR" dirty="0" err="1"/>
              <a:t>datacube</a:t>
            </a:r>
            <a:r>
              <a:rPr lang="fr-FR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dirty="0"/>
              <a:t>256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l </a:t>
            </a:r>
            <a:r>
              <a:rPr lang="fr-FR" dirty="0"/>
              <a:t>channels </a:t>
            </a:r>
            <a:r>
              <a:rPr lang="fr-FR" dirty="0" err="1"/>
              <a:t>after</a:t>
            </a:r>
            <a:r>
              <a:rPr lang="fr-FR" dirty="0"/>
              <a:t> 2x </a:t>
            </a:r>
            <a:r>
              <a:rPr lang="fr-FR" dirty="0" err="1"/>
              <a:t>rebinning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25m</a:t>
            </a:r>
            <a:r>
              <a:rPr lang="fr-FR" dirty="0">
                <a:cs typeface="Arial" panose="020B0604020202020204" pitchFamily="34" charset="0"/>
              </a:rPr>
              <a:t>Å</a:t>
            </a:r>
            <a:r>
              <a:rPr lang="fr-FR" dirty="0"/>
              <a:t> /pixel spectral </a:t>
            </a:r>
            <a:r>
              <a:rPr lang="fr-FR" dirty="0" err="1"/>
              <a:t>resolution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79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94C5844-9D9E-4B9C-B7A4-ACFB1B85A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26082">
            <a:off x="5584379" y="2869908"/>
            <a:ext cx="5383752" cy="22521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780F24-00F5-4FBF-8656-33AB89F09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25" y="1494100"/>
            <a:ext cx="2857321" cy="4898265"/>
          </a:xfrm>
          <a:prstGeom prst="rect">
            <a:avLst/>
          </a:prstGeom>
        </p:spPr>
      </p:pic>
      <p:sp>
        <p:nvSpPr>
          <p:cNvPr id="833136576" name="Title 1"/>
          <p:cNvSpPr>
            <a:spLocks noGrp="1"/>
          </p:cNvSpPr>
          <p:nvPr>
            <p:ph type="title"/>
          </p:nvPr>
        </p:nvSpPr>
        <p:spPr bwMode="auto">
          <a:xfrm>
            <a:off x="838198" y="0"/>
            <a:ext cx="9074226" cy="10592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Upcoming : IBIS 2.0 @ THEMIS </a:t>
            </a:r>
            <a:endParaRPr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7994495" name="Content Placeholder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155339" y="1240813"/>
                <a:ext cx="7668853" cy="1537876"/>
              </a:xfrm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noAutofit/>
              </a:bodyPr>
              <a:lstStyle/>
              <a:p>
                <a:pPr marL="0" lvl="0" indent="0" defTabSz="457200">
                  <a:spcBef>
                    <a:spcPts val="600"/>
                  </a:spcBef>
                  <a:buNone/>
                  <a:defRPr/>
                </a:pP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IBIS :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Interferometric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BIdimensional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Spectrometer</a:t>
                </a:r>
              </a:p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dirty="0" err="1"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spectro</a:t>
                </a:r>
                <a:r>
                  <a:rPr lang="en-US" sz="2000" dirty="0"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-imager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8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ar-AE" sz="1800" i="1">
                            <a:latin typeface="Cambria Math"/>
                            <a:ea typeface="Cambria Math"/>
                            <a:cs typeface="Cambria Math"/>
                          </a:rPr>
                          <m:t>𝑥</m:t>
                        </m:r>
                        <m:r>
                          <a:rPr lang="ar-AE" sz="1800">
                            <a:latin typeface="Cambria Math"/>
                            <a:ea typeface="Cambria Math"/>
                            <a:cs typeface="Cambria Math"/>
                          </a:rPr>
                          <m:t>,</m:t>
                        </m:r>
                        <m:r>
                          <a:rPr lang="ar-AE" sz="1800" i="1">
                            <a:latin typeface="Cambria Math"/>
                            <a:ea typeface="Cambria Math"/>
                            <a:cs typeface="Cambria Math"/>
                          </a:rPr>
                          <m:t>𝑦</m:t>
                        </m:r>
                        <m:r>
                          <a:rPr lang="ar-AE" sz="1800">
                            <a:latin typeface="Cambria Math"/>
                            <a:ea typeface="Cambria Math"/>
                            <a:cs typeface="Cambria Math"/>
                          </a:rPr>
                          <m:t>,</m:t>
                        </m:r>
                        <m:r>
                          <a:rPr lang="ar-AE" sz="1800" i="1">
                            <a:latin typeface="Cambria Math"/>
                          </a:rPr>
                          <m:t>𝜆</m:t>
                        </m:r>
                      </m:e>
                    </m:d>
                    <m:r>
                      <a:rPr lang="fr-FR" sz="1800" b="1" i="0" smtClean="0"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dual Fabry-Perot &amp; interference filters </a:t>
                </a:r>
              </a:p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200 000 spectral resolution</a:t>
                </a:r>
              </a:p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short exposure times / polarimetric mode</a:t>
                </a:r>
              </a:p>
              <a:p>
                <a:pPr defTabSz="457200">
                  <a:spcBef>
                    <a:spcPts val="600"/>
                  </a:spcBef>
                  <a:defRPr/>
                </a:pPr>
                <a:endPara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799449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155339" y="1240813"/>
                <a:ext cx="7668853" cy="1537876"/>
              </a:xfrm>
              <a:blipFill>
                <a:blip r:embed="rId4"/>
                <a:stretch>
                  <a:fillRect l="-1113" t="-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83264493" name="Image 2083264492"/>
          <p:cNvPicPr>
            <a:picLocks noChangeAspect="1"/>
          </p:cNvPicPr>
          <p:nvPr/>
        </p:nvPicPr>
        <p:blipFill rotWithShape="1">
          <a:blip r:embed="rId5"/>
          <a:srcRect l="-66" b="6615"/>
          <a:stretch/>
        </p:blipFill>
        <p:spPr bwMode="auto">
          <a:xfrm>
            <a:off x="155339" y="2887293"/>
            <a:ext cx="6319036" cy="304532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5339" y="6015348"/>
            <a:ext cx="73052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ntensity, magnetic field strength, field inclination angle,  and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LOS velocities on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2012 May 28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14:00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14:30 UT):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efore (top) and after (bottom) penumbra formation. SIR inversion of the Stokes profiles of the Fe I 630.25 nm line acquired by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IBIS . </a:t>
            </a:r>
            <a:r>
              <a:rPr lang="en-US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(from </a:t>
            </a:r>
            <a:r>
              <a:rPr lang="en-US" sz="1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Murabito</a:t>
            </a:r>
            <a:r>
              <a:rPr lang="en-US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2016) 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1610E7D-681B-45BF-81F1-7F90FA5178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91" b="14679"/>
          <a:stretch/>
        </p:blipFill>
        <p:spPr bwMode="auto">
          <a:xfrm>
            <a:off x="8153400" y="74199"/>
            <a:ext cx="1654801" cy="91085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7144E5-B64F-4836-906E-88375058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15th 2026 - THEMIS - Pariat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568DC-30D8-41C3-9CAB-A09A752AAAAD}"/>
              </a:ext>
            </a:extLst>
          </p:cNvPr>
          <p:cNvSpPr/>
          <p:nvPr/>
        </p:nvSpPr>
        <p:spPr>
          <a:xfrm>
            <a:off x="9565066" y="6392366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Ermolli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2024 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81F42C-DD85-4912-A1FC-5EB411017D9B}"/>
              </a:ext>
            </a:extLst>
          </p:cNvPr>
          <p:cNvSpPr/>
          <p:nvPr/>
        </p:nvSpPr>
        <p:spPr>
          <a:xfrm>
            <a:off x="9100903" y="1175962"/>
            <a:ext cx="2646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7"/>
              </a:rPr>
              <a:t>https://www.ibis20.inaf.it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836073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19480</TotalTime>
  <Words>1572</Words>
  <Application>Microsoft Office PowerPoint</Application>
  <PresentationFormat>Grand écran</PresentationFormat>
  <Paragraphs>211</Paragraphs>
  <Slides>15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30" baseType="lpstr">
      <vt:lpstr>ＭＳ Ｐゴシック</vt:lpstr>
      <vt:lpstr>Arial</vt:lpstr>
      <vt:lpstr>Calibri</vt:lpstr>
      <vt:lpstr>Cambria Math</vt:lpstr>
      <vt:lpstr>Century Gothic</vt:lpstr>
      <vt:lpstr>DejaVu Sans</vt:lpstr>
      <vt:lpstr>Droid Sans Fallback</vt:lpstr>
      <vt:lpstr>Georgia Pro Light</vt:lpstr>
      <vt:lpstr>OCR A Extended</vt:lpstr>
      <vt:lpstr>Symbol</vt:lpstr>
      <vt:lpstr>Tahoma</vt:lpstr>
      <vt:lpstr>Times New Roman</vt:lpstr>
      <vt:lpstr>Wingdings</vt:lpstr>
      <vt:lpstr>1_Thème Office</vt:lpstr>
      <vt:lpstr>3_Thème Office</vt:lpstr>
      <vt:lpstr>A new era for the  THEMIS Solar Telescope</vt:lpstr>
      <vt:lpstr>THEMIS Factsheet</vt:lpstr>
      <vt:lpstr>Présentation PowerPoint</vt:lpstr>
      <vt:lpstr>THEMIS Adaptive Optics (TAO)</vt:lpstr>
      <vt:lpstr>THEMIS at diffraction limit: NOAA 12975</vt:lpstr>
      <vt:lpstr>THEMIS Adaptive Optics (TAO): results on granulation</vt:lpstr>
      <vt:lpstr>THEMIS polarization analysis</vt:lpstr>
      <vt:lpstr>Stokes parameters maps</vt:lpstr>
      <vt:lpstr>Upcoming : IBIS 2.0 @ THEMIS </vt:lpstr>
      <vt:lpstr>Upcoming : IBIS 2.0 to THEMIS </vt:lpstr>
      <vt:lpstr>Takeaways</vt:lpstr>
      <vt:lpstr>Présentation PowerPoint</vt:lpstr>
      <vt:lpstr>TAO linearized model of wavefront sensor data and          DM commands in the THEMIS  system</vt:lpstr>
      <vt:lpstr>THEMIS new polarimetric analysis scheme - 1</vt:lpstr>
      <vt:lpstr>THEMIS new polarimetric analysis scheme - 2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guaitella</dc:creator>
  <cp:lastModifiedBy>pariat</cp:lastModifiedBy>
  <cp:revision>425</cp:revision>
  <cp:lastPrinted>1601-01-01T00:00:00Z</cp:lastPrinted>
  <dcterms:created xsi:type="dcterms:W3CDTF">2020-03-11T15:25:57Z</dcterms:created>
  <dcterms:modified xsi:type="dcterms:W3CDTF">2026-01-15T14:30:45Z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Ecole Polytechnique</vt:lpwstr>
  </property>
  <property fmtid="{D5CDD505-2E9C-101B-9397-08002B2CF9AE}" pid="4" name="HiddenSlides">
    <vt:r8>0</vt:r8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r8>0</vt:r8>
  </property>
  <property fmtid="{D5CDD505-2E9C-101B-9397-08002B2CF9AE}" pid="8" name="Notes">
    <vt:r8>0</vt:r8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r8>5</vt:r8>
  </property>
</Properties>
</file>